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  <p:sldMasterId id="2147483660" r:id="rId3"/>
  </p:sldMasterIdLst>
  <p:handoutMasterIdLst>
    <p:handoutMasterId r:id="rId14"/>
  </p:handoutMasterIdLst>
  <p:sldIdLst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9" r:id="rId1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5AEA0C8D-8CC1-4B3A-AD18-2AFAE0C95FD5}">
          <p14:sldIdLst>
            <p14:sldId id="256"/>
          </p14:sldIdLst>
        </p14:section>
        <p14:section name="章节页" id="{14304713-E2B0-4F8B-80AF-7462D81421AF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  <p14:section name="结束页" id="{03C19A4B-BCBB-4913-B68F-7A5F1A240A28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2" pos="7680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52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9B9B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howGuides="1">
      <p:cViewPr varScale="1">
        <p:scale>
          <a:sx n="77" d="100"/>
          <a:sy n="77" d="100"/>
        </p:scale>
        <p:origin x="36" y="68"/>
      </p:cViewPr>
      <p:guideLst>
        <p:guide pos="7680"/>
        <p:guide/>
        <p:guide orient="horz" pos="352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76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800" dirty="0"/>
              <a:t>物理机 </a:t>
            </a:r>
            <a:r>
              <a:rPr lang="en-US" sz="800" dirty="0"/>
              <a:t>Nginx QPS </a:t>
            </a:r>
          </a:p>
          <a:p>
            <a:pPr>
              <a:defRPr sz="800"/>
            </a:pPr>
            <a:r>
              <a:rPr lang="en-US" sz="800" dirty="0"/>
              <a:t>@ 8 x </a:t>
            </a:r>
            <a:r>
              <a:rPr lang="en-US" sz="800" dirty="0" err="1"/>
              <a:t>work_processes</a:t>
            </a:r>
            <a:endParaRPr lang="zh-CN" sz="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BE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06D-48B0-8DA5-DB90B2899F92}"/>
              </c:ext>
            </c:extLst>
          </c:dPt>
          <c:dPt>
            <c:idx val="3"/>
            <c:invertIfNegative val="0"/>
            <c:bubble3D val="0"/>
            <c:spPr>
              <a:solidFill>
                <a:srgbClr val="00BBE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06D-48B0-8DA5-DB90B2899F9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06D-48B0-8DA5-DB90B2899F9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zh-CN"/>
                      <a:t>8.8x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6D-48B0-8DA5-DB90B2899F92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06D-48B0-8DA5-DB90B2899F9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/>
                      <a:t>8.7x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06D-48B0-8DA5-DB90B2899F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nginx2!$B$5:$F$6</c:f>
              <c:multiLvlStrCache>
                <c:ptCount val="5"/>
                <c:lvl>
                  <c:pt idx="0">
                    <c:v>CPU</c:v>
                  </c:pt>
                  <c:pt idx="1">
                    <c:v>QAT</c:v>
                  </c:pt>
                  <c:pt idx="3">
                    <c:v>CPU</c:v>
                  </c:pt>
                  <c:pt idx="4">
                    <c:v>QAT</c:v>
                  </c:pt>
                </c:lvl>
                <c:lvl>
                  <c:pt idx="0">
                    <c:v>https 长连接</c:v>
                  </c:pt>
                  <c:pt idx="3">
                    <c:v>https 短连接</c:v>
                  </c:pt>
                </c:lvl>
              </c:multiLvlStrCache>
            </c:multiLvlStrRef>
          </c:cat>
          <c:val>
            <c:numRef>
              <c:f>nginx2!$B$7:$F$7</c:f>
              <c:numCache>
                <c:formatCode>General</c:formatCode>
                <c:ptCount val="5"/>
                <c:pt idx="0">
                  <c:v>4864.54</c:v>
                </c:pt>
                <c:pt idx="1">
                  <c:v>42768.79</c:v>
                </c:pt>
                <c:pt idx="3">
                  <c:v>4903.01</c:v>
                </c:pt>
                <c:pt idx="4">
                  <c:v>42563.53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6D-48B0-8DA5-DB90B2899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6369615"/>
        <c:axId val="69323407"/>
      </c:barChart>
      <c:catAx>
        <c:axId val="5463696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323407"/>
        <c:crosses val="autoZero"/>
        <c:auto val="1"/>
        <c:lblAlgn val="ctr"/>
        <c:lblOffset val="100"/>
        <c:noMultiLvlLbl val="0"/>
      </c:catAx>
      <c:valAx>
        <c:axId val="693234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15184B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/>
                  <a:t>wrk  QPS QAT vs CPU</a:t>
                </a:r>
                <a:endParaRPr lang="zh-CN" sz="7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463696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>
        <a:lumMod val="95000"/>
      </a:sysClr>
    </a:solidFill>
    <a:ln>
      <a:noFill/>
    </a:ln>
    <a:effectLst/>
  </c:spPr>
  <c:txPr>
    <a:bodyPr/>
    <a:lstStyle/>
    <a:p>
      <a:pPr>
        <a:defRPr sz="2400"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sz="800"/>
              <a:t>虚拟机 </a:t>
            </a:r>
            <a:r>
              <a:rPr lang="en-US" sz="800"/>
              <a:t>Nginx QPS </a:t>
            </a:r>
            <a:endParaRPr lang="zh-CN" sz="800"/>
          </a:p>
          <a:p>
            <a:pPr>
              <a:defRPr sz="800"/>
            </a:pPr>
            <a:r>
              <a:rPr lang="en-US" sz="800"/>
              <a:t>@ 2 x work_processes</a:t>
            </a:r>
            <a:endParaRPr lang="zh-CN" sz="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BE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9A-410B-920F-A25E819440B1}"/>
              </c:ext>
            </c:extLst>
          </c:dPt>
          <c:dPt>
            <c:idx val="3"/>
            <c:invertIfNegative val="0"/>
            <c:bubble3D val="0"/>
            <c:spPr>
              <a:solidFill>
                <a:srgbClr val="00BBE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9A-410B-920F-A25E819440B1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en-US" altLang="zh-CN" dirty="0"/>
                      <a:t>13x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9A-410B-920F-A25E819440B1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altLang="zh-CN" dirty="0"/>
                      <a:t>13.1x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9A-410B-920F-A25E819440B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nginx2!$B$17:$F$18</c:f>
              <c:multiLvlStrCache>
                <c:ptCount val="5"/>
                <c:lvl>
                  <c:pt idx="0">
                    <c:v>CPU</c:v>
                  </c:pt>
                  <c:pt idx="1">
                    <c:v>QAT</c:v>
                  </c:pt>
                  <c:pt idx="3">
                    <c:v>CPU</c:v>
                  </c:pt>
                  <c:pt idx="4">
                    <c:v>QAT</c:v>
                  </c:pt>
                </c:lvl>
                <c:lvl>
                  <c:pt idx="0">
                    <c:v>https 长连接</c:v>
                  </c:pt>
                  <c:pt idx="3">
                    <c:v>https 短连接</c:v>
                  </c:pt>
                </c:lvl>
              </c:multiLvlStrCache>
            </c:multiLvlStrRef>
          </c:cat>
          <c:val>
            <c:numRef>
              <c:f>nginx2!$B$19:$F$19</c:f>
              <c:numCache>
                <c:formatCode>General</c:formatCode>
                <c:ptCount val="5"/>
                <c:pt idx="0">
                  <c:v>1411.1</c:v>
                </c:pt>
                <c:pt idx="1">
                  <c:v>18371.46</c:v>
                </c:pt>
                <c:pt idx="3">
                  <c:v>1412.49</c:v>
                </c:pt>
                <c:pt idx="4">
                  <c:v>18584.419999999998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49A-410B-920F-A25E819440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6838255"/>
        <c:axId val="55281359"/>
      </c:barChart>
      <c:catAx>
        <c:axId val="286838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5281359"/>
        <c:crosses val="autoZero"/>
        <c:auto val="1"/>
        <c:lblAlgn val="ctr"/>
        <c:lblOffset val="100"/>
        <c:noMultiLvlLbl val="0"/>
      </c:catAx>
      <c:valAx>
        <c:axId val="5528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15194A"/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algn="ctr" rtl="0">
                  <a:defRPr sz="7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700"/>
                  <a:t>wrk  QPS QAT vs CPU</a:t>
                </a:r>
                <a:endParaRPr lang="zh-CN" sz="7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algn="ctr" rtl="0">
                <a:defRPr sz="7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6838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ysClr val="window" lastClr="FFFFFF">
        <a:lumMod val="95000"/>
      </a:sysClr>
    </a:solidFill>
    <a:ln>
      <a:noFill/>
    </a:ln>
    <a:effectLst/>
  </c:spPr>
  <c:txPr>
    <a:bodyPr/>
    <a:lstStyle/>
    <a:p>
      <a:pPr>
        <a:defRPr sz="2400"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125A67-3331-4F67-B68B-5066B97A1EEA}" type="datetimeFigureOut">
              <a:rPr lang="zh-CN" altLang="en-US" smtClean="0"/>
              <a:t>2024/11/15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37E89-D526-4317-AC35-8339C707794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 userDrawn="1"/>
        </p:nvPicPr>
        <p:blipFill rotWithShape="1">
          <a:blip r:embed="rId2"/>
          <a:srcRect l="4242" r="-215"/>
          <a:stretch/>
        </p:blipFill>
        <p:spPr>
          <a:xfrm>
            <a:off x="0" y="0"/>
            <a:ext cx="12216679" cy="573976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661025"/>
          </a:xfrm>
          <a:prstGeom prst="rect">
            <a:avLst/>
          </a:prstGeom>
        </p:spPr>
      </p:pic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标题，微软雅黑，32号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6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B01E45-BF33-4AB5-AFE0-2CA478B13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63184"/>
          </a:xfrm>
          <a:prstGeom prst="rect">
            <a:avLst/>
          </a:prstGeom>
        </p:spPr>
      </p:pic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A654739D-703D-425B-95FF-F48E28F65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D8F5D2B7-6B58-4868-967F-5D63CFF410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  <p:extLst>
      <p:ext uri="{BB962C8B-B14F-4D97-AF65-F5344CB8AC3E}">
        <p14:creationId xmlns:p14="http://schemas.microsoft.com/office/powerpoint/2010/main" val="432114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447FF0-2CDD-4432-A40B-645958D54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87568"/>
          </a:xfrm>
          <a:prstGeom prst="rect">
            <a:avLst/>
          </a:prstGeom>
        </p:spPr>
      </p:pic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3C076A6E-B342-4729-BB79-F83A0EF39E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0620000-3652-44FC-8B05-83C458DD8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15315"/>
            <a:ext cx="10515600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</p:spTree>
    <p:extLst>
      <p:ext uri="{BB962C8B-B14F-4D97-AF65-F5344CB8AC3E}">
        <p14:creationId xmlns:p14="http://schemas.microsoft.com/office/powerpoint/2010/main" val="3457753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475" y="455930"/>
            <a:ext cx="10736580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475" y="1501775"/>
            <a:ext cx="10729595" cy="4527550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8C3389D-E60B-4E33-BFDA-077390A634E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336360" y="6165304"/>
            <a:ext cx="2260800" cy="2900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62" r:id="rId3"/>
    <p:sldLayoutId id="214748367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Microsoft YaHei Bold" panose="020B0503020204020204" charset="-122"/>
          <a:ea typeface="Microsoft YaHei Bold" panose="020B0503020204020204" charset="-122"/>
          <a:cs typeface="Microsoft YaHei Bold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Microsoft YaHei Regular" panose="020B0503020204020204" charset="-122"/>
          <a:ea typeface="Microsoft YaHei Regular" panose="020B0503020204020204" charset="-122"/>
          <a:cs typeface="Microsoft YaHei Regular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131" y="6313369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B10AC0-243C-4ADE-B385-868CFD8131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3876" y="4843429"/>
            <a:ext cx="2875993" cy="20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A1436-B585-4CF4-9512-D226B9C066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28448" y="6362305"/>
            <a:ext cx="1270800" cy="1630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/>
          <p:cNvSpPr txBox="1"/>
          <p:nvPr userDrawn="1"/>
        </p:nvSpPr>
        <p:spPr>
          <a:xfrm>
            <a:off x="7607300" y="2739390"/>
            <a:ext cx="4540250" cy="2441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065"/>
              </a:lnSpc>
            </a:pP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Copyright©2024 </a:t>
            </a:r>
            <a:r>
              <a:rPr kumimoji="1" lang="fr-FR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xFusion Digital Technologies Co., Ltd.</a:t>
            </a:r>
            <a:b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All Rights Reserved.</a:t>
            </a:r>
          </a:p>
          <a:p>
            <a:pPr algn="l">
              <a:lnSpc>
                <a:spcPts val="1065"/>
              </a:lnSpc>
            </a:pP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information in this document may contain predictive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statements including, without limitation, statements regarding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 future financial and operating results, future product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portfolio, new technology, etc. There are a number of factors that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could cause actual results and developments to differ materially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from those expressed or implied in the predictive statements.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Therefore, such information is provided for reference purpose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only and constitutes neither an offer nor an acceptance. xFusion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may change the information at any time without notice. </a:t>
            </a:r>
          </a:p>
        </p:txBody>
      </p:sp>
      <p:sp>
        <p:nvSpPr>
          <p:cNvPr id="19" name="Subtitle 6"/>
          <p:cNvSpPr txBox="1"/>
          <p:nvPr userDrawn="1"/>
        </p:nvSpPr>
        <p:spPr>
          <a:xfrm>
            <a:off x="7607300" y="1912620"/>
            <a:ext cx="3477895" cy="2908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400" b="1" dirty="0">
                <a:solidFill>
                  <a:srgbClr val="1D1D1B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90204" pitchFamily="34" charset="0"/>
              </a:rPr>
              <a:t>超聚变</a:t>
            </a:r>
          </a:p>
        </p:txBody>
      </p:sp>
      <p:sp>
        <p:nvSpPr>
          <p:cNvPr id="20" name="Subtitle 6"/>
          <p:cNvSpPr txBox="1"/>
          <p:nvPr userDrawn="1"/>
        </p:nvSpPr>
        <p:spPr>
          <a:xfrm>
            <a:off x="7607300" y="2215599"/>
            <a:ext cx="4177332" cy="3505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295"/>
              </a:lnSpc>
            </a:pPr>
            <a:r>
              <a:rPr kumimoji="1" lang="zh-CN" altLang="en-US" dirty="0">
                <a:solidFill>
                  <a:srgbClr val="1D1D1B"/>
                </a:solidFill>
                <a:latin typeface="Arial Regular" panose="020B0604020202090204" charset="0"/>
                <a:cs typeface="Arial Regular" panose="020B0604020202090204" charset="0"/>
              </a:rPr>
              <a:t>让算力更好地服务您</a:t>
            </a:r>
          </a:p>
        </p:txBody>
      </p:sp>
      <p:sp>
        <p:nvSpPr>
          <p:cNvPr id="8" name="TextBox 3"/>
          <p:cNvSpPr txBox="1"/>
          <p:nvPr userDrawn="1"/>
        </p:nvSpPr>
        <p:spPr>
          <a:xfrm>
            <a:off x="983406" y="1724887"/>
            <a:ext cx="503131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  <a:latin typeface="Arial Regular" panose="020B0604020202090204" charset="0"/>
                <a:cs typeface="Arial Regular" panose="020B0604020202090204" charset="0"/>
              </a:rPr>
              <a:t>Thank you.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5265824"/>
            <a:ext cx="1875600" cy="25140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0C129C9-68F4-4F80-974F-3372DC9161B1}"/>
              </a:ext>
            </a:extLst>
          </p:cNvPr>
          <p:cNvSpPr txBox="1"/>
          <p:nvPr userDrawn="1"/>
        </p:nvSpPr>
        <p:spPr>
          <a:xfrm>
            <a:off x="1343472" y="2554832"/>
            <a:ext cx="238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https://www.xfusion.com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 txBox="1"/>
          <p:nvPr userDrawn="1"/>
        </p:nvSpPr>
        <p:spPr>
          <a:xfrm>
            <a:off x="948808" y="626411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   confidential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101F0CB8-9727-40A4-A4B8-D43D5A1BB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超融合虚拟化场景</a:t>
            </a:r>
            <a:r>
              <a:rPr lang="en-US" altLang="zh-CN" dirty="0" err="1"/>
              <a:t>SPECVirt</a:t>
            </a:r>
            <a:r>
              <a:rPr lang="zh-CN" altLang="en-US" dirty="0"/>
              <a:t>性能调优实践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686409D-6F8A-4294-AD64-E3D559984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鲍永雷</a:t>
            </a:r>
            <a:r>
              <a:rPr lang="en-US" altLang="zh-CN" dirty="0"/>
              <a:t>/</a:t>
            </a:r>
            <a:r>
              <a:rPr lang="zh-CN" altLang="en-US" dirty="0"/>
              <a:t>王利民   超聚变技术专家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9F4539-98BF-41E1-B70B-4A9BACA67712}"/>
              </a:ext>
            </a:extLst>
          </p:cNvPr>
          <p:cNvGrpSpPr/>
          <p:nvPr/>
        </p:nvGrpSpPr>
        <p:grpSpPr>
          <a:xfrm>
            <a:off x="-4096582" y="-219166"/>
            <a:ext cx="14183935" cy="7296333"/>
            <a:chOff x="-4096582" y="-219166"/>
            <a:chExt cx="14183935" cy="7296333"/>
          </a:xfrm>
        </p:grpSpPr>
        <p:sp>
          <p:nvSpPr>
            <p:cNvPr id="8" name="空心弧 7">
              <a:extLst>
                <a:ext uri="{FF2B5EF4-FFF2-40B4-BE49-F238E27FC236}">
                  <a16:creationId xmlns:a16="http://schemas.microsoft.com/office/drawing/2014/main" id="{33E21685-7587-4342-A83C-D4E047CA623F}"/>
                </a:ext>
              </a:extLst>
            </p:cNvPr>
            <p:cNvSpPr/>
            <p:nvPr/>
          </p:nvSpPr>
          <p:spPr>
            <a:xfrm>
              <a:off x="-4096582" y="-219166"/>
              <a:ext cx="7296333" cy="7296333"/>
            </a:xfrm>
            <a:prstGeom prst="blockArc">
              <a:avLst>
                <a:gd name="adj1" fmla="val 18900000"/>
                <a:gd name="adj2" fmla="val 2700000"/>
                <a:gd name="adj3" fmla="val 296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A7B70C98-5969-4B68-A7B3-B417742BAB68}"/>
                </a:ext>
              </a:extLst>
            </p:cNvPr>
            <p:cNvSpPr/>
            <p:nvPr/>
          </p:nvSpPr>
          <p:spPr>
            <a:xfrm>
              <a:off x="2522412" y="1057298"/>
              <a:ext cx="7544646" cy="677814"/>
            </a:xfrm>
            <a:custGeom>
              <a:avLst/>
              <a:gdLst>
                <a:gd name="connsiteX0" fmla="*/ 0 w 7544646"/>
                <a:gd name="connsiteY0" fmla="*/ 0 h 677814"/>
                <a:gd name="connsiteX1" fmla="*/ 7544646 w 7544646"/>
                <a:gd name="connsiteY1" fmla="*/ 0 h 677814"/>
                <a:gd name="connsiteX2" fmla="*/ 7544646 w 7544646"/>
                <a:gd name="connsiteY2" fmla="*/ 677814 h 677814"/>
                <a:gd name="connsiteX3" fmla="*/ 0 w 7544646"/>
                <a:gd name="connsiteY3" fmla="*/ 677814 h 677814"/>
                <a:gd name="connsiteX4" fmla="*/ 0 w 7544646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646" h="677814">
                  <a:moveTo>
                    <a:pt x="0" y="0"/>
                  </a:moveTo>
                  <a:lnTo>
                    <a:pt x="7544646" y="0"/>
                  </a:lnTo>
                  <a:lnTo>
                    <a:pt x="7544646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SPECVirt</a:t>
              </a:r>
              <a:r>
                <a: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CB5BCD6-6983-4301-BBFD-8A822D651602}"/>
                </a:ext>
              </a:extLst>
            </p:cNvPr>
            <p:cNvSpPr/>
            <p:nvPr/>
          </p:nvSpPr>
          <p:spPr>
            <a:xfrm>
              <a:off x="2119073" y="972571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AB4FCDE-A608-41B2-A741-F9858281B928}"/>
                </a:ext>
              </a:extLst>
            </p:cNvPr>
            <p:cNvSpPr/>
            <p:nvPr/>
          </p:nvSpPr>
          <p:spPr>
            <a:xfrm>
              <a:off x="3028409" y="2073695"/>
              <a:ext cx="7058943" cy="677814"/>
            </a:xfrm>
            <a:custGeom>
              <a:avLst/>
              <a:gdLst>
                <a:gd name="connsiteX0" fmla="*/ 0 w 7058943"/>
                <a:gd name="connsiteY0" fmla="*/ 0 h 677814"/>
                <a:gd name="connsiteX1" fmla="*/ 7058943 w 7058943"/>
                <a:gd name="connsiteY1" fmla="*/ 0 h 677814"/>
                <a:gd name="connsiteX2" fmla="*/ 7058943 w 7058943"/>
                <a:gd name="connsiteY2" fmla="*/ 677814 h 677814"/>
                <a:gd name="connsiteX3" fmla="*/ 0 w 7058943"/>
                <a:gd name="connsiteY3" fmla="*/ 677814 h 677814"/>
                <a:gd name="connsiteX4" fmla="*/ 0 w 7058943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8943" h="677814">
                  <a:moveTo>
                    <a:pt x="0" y="0"/>
                  </a:moveTo>
                  <a:lnTo>
                    <a:pt x="7058943" y="0"/>
                  </a:lnTo>
                  <a:lnTo>
                    <a:pt x="7058943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SPECVirt</a:t>
              </a:r>
              <a:r>
                <a: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测试模型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65F8B09A-7B15-4E92-92DF-634C4F061CB4}"/>
                </a:ext>
              </a:extLst>
            </p:cNvPr>
            <p:cNvSpPr/>
            <p:nvPr/>
          </p:nvSpPr>
          <p:spPr>
            <a:xfrm>
              <a:off x="2604775" y="1988968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A087D6A-840D-4F21-9E32-6A796D2668D0}"/>
                </a:ext>
              </a:extLst>
            </p:cNvPr>
            <p:cNvSpPr/>
            <p:nvPr/>
          </p:nvSpPr>
          <p:spPr>
            <a:xfrm>
              <a:off x="3177481" y="3090092"/>
              <a:ext cx="6909872" cy="677814"/>
            </a:xfrm>
            <a:custGeom>
              <a:avLst/>
              <a:gdLst>
                <a:gd name="connsiteX0" fmla="*/ 0 w 6909872"/>
                <a:gd name="connsiteY0" fmla="*/ 0 h 677814"/>
                <a:gd name="connsiteX1" fmla="*/ 6909872 w 6909872"/>
                <a:gd name="connsiteY1" fmla="*/ 0 h 677814"/>
                <a:gd name="connsiteX2" fmla="*/ 6909872 w 6909872"/>
                <a:gd name="connsiteY2" fmla="*/ 677814 h 677814"/>
                <a:gd name="connsiteX3" fmla="*/ 0 w 6909872"/>
                <a:gd name="connsiteY3" fmla="*/ 677814 h 677814"/>
                <a:gd name="connsiteX4" fmla="*/ 0 w 6909872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9872" h="677814">
                  <a:moveTo>
                    <a:pt x="0" y="0"/>
                  </a:moveTo>
                  <a:lnTo>
                    <a:pt x="6909872" y="0"/>
                  </a:lnTo>
                  <a:lnTo>
                    <a:pt x="6909872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超融合系统架构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39B2BEF-36F6-4188-8655-B03BF4A7D071}"/>
                </a:ext>
              </a:extLst>
            </p:cNvPr>
            <p:cNvSpPr/>
            <p:nvPr/>
          </p:nvSpPr>
          <p:spPr>
            <a:xfrm>
              <a:off x="2753846" y="3005365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5F4055F-71AA-4FB3-A283-09DFFB5AF2BE}"/>
                </a:ext>
              </a:extLst>
            </p:cNvPr>
            <p:cNvSpPr/>
            <p:nvPr/>
          </p:nvSpPr>
          <p:spPr>
            <a:xfrm>
              <a:off x="3028409" y="4106489"/>
              <a:ext cx="7058943" cy="677814"/>
            </a:xfrm>
            <a:custGeom>
              <a:avLst/>
              <a:gdLst>
                <a:gd name="connsiteX0" fmla="*/ 0 w 7058943"/>
                <a:gd name="connsiteY0" fmla="*/ 0 h 677814"/>
                <a:gd name="connsiteX1" fmla="*/ 7058943 w 7058943"/>
                <a:gd name="connsiteY1" fmla="*/ 0 h 677814"/>
                <a:gd name="connsiteX2" fmla="*/ 7058943 w 7058943"/>
                <a:gd name="connsiteY2" fmla="*/ 677814 h 677814"/>
                <a:gd name="connsiteX3" fmla="*/ 0 w 7058943"/>
                <a:gd name="connsiteY3" fmla="*/ 677814 h 677814"/>
                <a:gd name="connsiteX4" fmla="*/ 0 w 7058943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58943" h="677814">
                  <a:moveTo>
                    <a:pt x="0" y="0"/>
                  </a:moveTo>
                  <a:lnTo>
                    <a:pt x="7058943" y="0"/>
                  </a:lnTo>
                  <a:lnTo>
                    <a:pt x="7058943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SPECVirt</a:t>
              </a:r>
              <a:r>
                <a: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性能调优技术 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175D612-F1DA-42E7-87EB-1417C29EA847}"/>
                </a:ext>
              </a:extLst>
            </p:cNvPr>
            <p:cNvSpPr/>
            <p:nvPr/>
          </p:nvSpPr>
          <p:spPr>
            <a:xfrm>
              <a:off x="2604775" y="4021762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F826772-A3BE-4FF0-8C22-DF693B3B9D94}"/>
                </a:ext>
              </a:extLst>
            </p:cNvPr>
            <p:cNvSpPr/>
            <p:nvPr/>
          </p:nvSpPr>
          <p:spPr>
            <a:xfrm>
              <a:off x="2542707" y="5122886"/>
              <a:ext cx="7544646" cy="677814"/>
            </a:xfrm>
            <a:custGeom>
              <a:avLst/>
              <a:gdLst>
                <a:gd name="connsiteX0" fmla="*/ 0 w 7544646"/>
                <a:gd name="connsiteY0" fmla="*/ 0 h 677814"/>
                <a:gd name="connsiteX1" fmla="*/ 7544646 w 7544646"/>
                <a:gd name="connsiteY1" fmla="*/ 0 h 677814"/>
                <a:gd name="connsiteX2" fmla="*/ 7544646 w 7544646"/>
                <a:gd name="connsiteY2" fmla="*/ 677814 h 677814"/>
                <a:gd name="connsiteX3" fmla="*/ 0 w 7544646"/>
                <a:gd name="connsiteY3" fmla="*/ 677814 h 677814"/>
                <a:gd name="connsiteX4" fmla="*/ 0 w 7544646"/>
                <a:gd name="connsiteY4" fmla="*/ 0 h 6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4646" h="677814">
                  <a:moveTo>
                    <a:pt x="0" y="0"/>
                  </a:moveTo>
                  <a:lnTo>
                    <a:pt x="7544646" y="0"/>
                  </a:lnTo>
                  <a:lnTo>
                    <a:pt x="7544646" y="677814"/>
                  </a:lnTo>
                  <a:lnTo>
                    <a:pt x="0" y="6778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8016" tIns="66040" rIns="66040" bIns="66040" numCol="1" spcCol="1270" anchor="ctr" anchorCtr="0">
              <a:noAutofit/>
            </a:bodyPr>
            <a:lstStyle/>
            <a:p>
              <a:pPr lvl="0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SPECVirt</a:t>
              </a:r>
              <a:r>
                <a:rPr lang="en-US" altLang="zh-CN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打榜结果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0D5BF15-8965-41C5-863D-369A162A23CB}"/>
                </a:ext>
              </a:extLst>
            </p:cNvPr>
            <p:cNvSpPr/>
            <p:nvPr/>
          </p:nvSpPr>
          <p:spPr>
            <a:xfrm>
              <a:off x="2119073" y="5038159"/>
              <a:ext cx="847268" cy="84726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5ABD3DB3-466C-46C6-AD78-A2D709DDD57B}"/>
              </a:ext>
            </a:extLst>
          </p:cNvPr>
          <p:cNvSpPr txBox="1"/>
          <p:nvPr/>
        </p:nvSpPr>
        <p:spPr>
          <a:xfrm>
            <a:off x="2221654" y="1057293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74CB69F-D04D-46DE-8CD2-B9ED10A7739C}"/>
              </a:ext>
            </a:extLst>
          </p:cNvPr>
          <p:cNvSpPr txBox="1"/>
          <p:nvPr/>
        </p:nvSpPr>
        <p:spPr>
          <a:xfrm>
            <a:off x="2726267" y="2100156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02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BE13C3-9097-4FC4-A90C-E692E5293E66}"/>
              </a:ext>
            </a:extLst>
          </p:cNvPr>
          <p:cNvSpPr txBox="1"/>
          <p:nvPr/>
        </p:nvSpPr>
        <p:spPr>
          <a:xfrm>
            <a:off x="2878667" y="3136612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C4E89A3-286A-43C2-8656-A358FA1034F9}"/>
              </a:ext>
            </a:extLst>
          </p:cNvPr>
          <p:cNvSpPr txBox="1"/>
          <p:nvPr/>
        </p:nvSpPr>
        <p:spPr>
          <a:xfrm>
            <a:off x="2729653" y="4130493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04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AE0558C-26D7-47B5-8173-CA3DBDB75C1B}"/>
              </a:ext>
            </a:extLst>
          </p:cNvPr>
          <p:cNvSpPr txBox="1"/>
          <p:nvPr/>
        </p:nvSpPr>
        <p:spPr>
          <a:xfrm>
            <a:off x="2221654" y="5143862"/>
            <a:ext cx="6028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E6DB2CAB-01A8-4998-86CC-FDD98CEF00E3}"/>
              </a:ext>
            </a:extLst>
          </p:cNvPr>
          <p:cNvSpPr/>
          <p:nvPr/>
        </p:nvSpPr>
        <p:spPr>
          <a:xfrm flipV="1">
            <a:off x="5015880" y="3645024"/>
            <a:ext cx="6642248" cy="2448272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666666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err="1"/>
              <a:t>SPECVirt</a:t>
            </a:r>
            <a:r>
              <a:rPr lang="en-US" altLang="zh-CN" b="1" dirty="0"/>
              <a:t> </a:t>
            </a:r>
            <a:r>
              <a:rPr lang="zh-CN" altLang="en-US" b="1" dirty="0"/>
              <a:t>介绍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占位符 2">
                <a:extLst>
                  <a:ext uri="{FF2B5EF4-FFF2-40B4-BE49-F238E27FC236}">
                    <a16:creationId xmlns:a16="http://schemas.microsoft.com/office/drawing/2014/main" id="{AC33E38C-0AD8-4457-AB1C-05ED1A8701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9376" y="1268760"/>
                <a:ext cx="7560840" cy="2038604"/>
              </a:xfrm>
              <a:prstGeom prst="rect">
                <a:avLst/>
              </a:prstGeom>
            </p:spPr>
            <p:txBody>
              <a:bodyPr anchor="t">
                <a:noAutofit/>
              </a:bodyPr>
              <a:lstStyle>
                <a:lvl1pPr marL="171450" indent="-171450" algn="l" defTabSz="914400" rtl="0" eaLnBrk="1" latinLnBrk="0" hangingPunct="1">
                  <a:lnSpc>
                    <a:spcPct val="200000"/>
                  </a:lnSpc>
                  <a:spcBef>
                    <a:spcPts val="0"/>
                  </a:spcBef>
                  <a:buFont typeface="Wingdings" pitchFamily="2" charset="2"/>
                  <a:buChar char="l"/>
                  <a:defRPr sz="1600" b="1" i="0" kern="120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bg1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zh-CN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●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SPECvirt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SPEC 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推出的用于评估云数据中心虚拟化性能的标准测试工具。可衡量云数据中心的端到端性能，包括硬件、虚拟化平台以及虚拟化的客户操作系统和应用程序软件，模拟了虚拟化和数据中心场景下的通用负载。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Aft>
                    <a:spcPts val="600"/>
                  </a:spcAft>
                </a:pP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SPECvirt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工具在服务器上运行测试软件并计算得分，总评分由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tile 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数量和服务质量 </a:t>
                </a: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(QoS) </a:t>
                </a:r>
                <a:r>
                  <a:rPr kumimoji="1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共同决定。</a:t>
                </a:r>
                <a:endParaRPr kumimoji="1" lang="en-US" altLang="zh-CN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1" lang="en-US" altLang="zh-CN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kumimoji="1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总得分 </a:t>
                </a:r>
                <a:r>
                  <a:rPr kumimoji="1" lang="en-US" altLang="zh-CN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pt-BR" altLang="zh-CN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kumimoji="1" lang="en-US" altLang="zh-CN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𝑺𝒄𝒐𝒓𝒆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𝒕𝒊𝒍𝒆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kumimoji="1" lang="en-US" altLang="zh-CN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zh-CN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zh-CN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文本占位符 2">
                <a:extLst>
                  <a:ext uri="{FF2B5EF4-FFF2-40B4-BE49-F238E27FC236}">
                    <a16:creationId xmlns:a16="http://schemas.microsoft.com/office/drawing/2014/main" id="{AC33E38C-0AD8-4457-AB1C-05ED1A870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268760"/>
                <a:ext cx="7560840" cy="2038604"/>
              </a:xfrm>
              <a:prstGeom prst="rect">
                <a:avLst/>
              </a:prstGeom>
              <a:blipFill>
                <a:blip r:embed="rId2"/>
                <a:stretch>
                  <a:fillRect l="-484" t="-896" b="-12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E7D9E65D-52E4-4517-B028-71D804D678B6}"/>
              </a:ext>
            </a:extLst>
          </p:cNvPr>
          <p:cNvSpPr/>
          <p:nvPr/>
        </p:nvSpPr>
        <p:spPr>
          <a:xfrm>
            <a:off x="5362130" y="4013046"/>
            <a:ext cx="6120680" cy="16078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285750" marR="0" lvl="0" indent="-285750" defTabSz="825500" eaLnBrk="1" fontAlgn="auto" latinLnBrk="0" hangingPunct="0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计算每个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Tile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的性能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QoS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得分，测试的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QoS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要求包括：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825500" eaLnBrk="1" fontAlgn="auto" latinLnBrk="0" hangingPunct="0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网页服务器：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95%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的响应在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秒内完成，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99%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的响应在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秒内完成；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825500" eaLnBrk="1" fontAlgn="auto" latinLnBrk="0" hangingPunct="0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应用服务器：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95%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的交易必须在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秒内完成；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825500" eaLnBrk="1" fontAlgn="auto" latinLnBrk="0" hangingPunct="0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邮件服务器：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的交易必须在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秒内完成 ；不能有超过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的失败率。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lvl="0" indent="-285750" defTabSz="825500" eaLnBrk="1" fontAlgn="auto" latinLnBrk="0" hangingPunct="0">
              <a:lnSpc>
                <a:spcPct val="100000"/>
              </a:lnSpc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批处理服务器：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99.5%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的查询请求必须在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秒内得到响应。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虚尾 8">
            <a:extLst>
              <a:ext uri="{FF2B5EF4-FFF2-40B4-BE49-F238E27FC236}">
                <a16:creationId xmlns:a16="http://schemas.microsoft.com/office/drawing/2014/main" id="{84B26F16-2C60-4A5B-97D5-9A2CFC2E6FDE}"/>
              </a:ext>
            </a:extLst>
          </p:cNvPr>
          <p:cNvSpPr/>
          <p:nvPr/>
        </p:nvSpPr>
        <p:spPr>
          <a:xfrm rot="2535771">
            <a:off x="3402596" y="3457460"/>
            <a:ext cx="1714399" cy="1446493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3175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lvl="0" indent="0" algn="ctr" defTabSz="1174044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sym typeface="FZLanTingHeiS-R-GB"/>
            </a:endParaRPr>
          </a:p>
        </p:txBody>
      </p:sp>
    </p:spTree>
    <p:extLst>
      <p:ext uri="{BB962C8B-B14F-4D97-AF65-F5344CB8AC3E}">
        <p14:creationId xmlns:p14="http://schemas.microsoft.com/office/powerpoint/2010/main" val="191612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625475" y="455930"/>
            <a:ext cx="10736580" cy="707390"/>
          </a:xfrm>
        </p:spPr>
        <p:txBody>
          <a:bodyPr/>
          <a:lstStyle/>
          <a:p>
            <a:r>
              <a:rPr lang="en-US" altLang="zh-CN" b="1" dirty="0" err="1"/>
              <a:t>SPECvirt</a:t>
            </a:r>
            <a:r>
              <a:rPr lang="zh-CN" altLang="en-US" b="1" dirty="0"/>
              <a:t>测试压力模型</a:t>
            </a:r>
          </a:p>
        </p:txBody>
      </p:sp>
      <p:sp>
        <p:nvSpPr>
          <p:cNvPr id="210" name="文本占位符 4">
            <a:extLst>
              <a:ext uri="{FF2B5EF4-FFF2-40B4-BE49-F238E27FC236}">
                <a16:creationId xmlns:a16="http://schemas.microsoft.com/office/drawing/2014/main" id="{4044554B-95D7-4D3F-9606-289E7D1FBD4F}"/>
              </a:ext>
            </a:extLst>
          </p:cNvPr>
          <p:cNvSpPr txBox="1">
            <a:spLocks/>
          </p:cNvSpPr>
          <p:nvPr/>
        </p:nvSpPr>
        <p:spPr>
          <a:xfrm>
            <a:off x="560537" y="1185374"/>
            <a:ext cx="5662595" cy="1590425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50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400" b="1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SPECvirt</a:t>
            </a:r>
            <a:r>
              <a:rPr lang="zh-CN" altLang="en-US" sz="1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压力模型： </a:t>
            </a:r>
            <a:endParaRPr lang="en-US" altLang="zh-CN" sz="1400" b="1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SPECvirt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最小的测试单位是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，每个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中都包含独立的事务、邮件、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、批处理等服务；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不同类型的业务负载可以从不同的维度衡量虚拟化的性能；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计算、网络</a:t>
            </a:r>
            <a:r>
              <a:rPr lang="en-US" altLang="zh-CN" sz="14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/o,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磁盘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i/o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综合测评</a:t>
            </a:r>
          </a:p>
        </p:txBody>
      </p:sp>
      <p:sp>
        <p:nvSpPr>
          <p:cNvPr id="211" name="方正兰亭粗黑简体">
            <a:extLst>
              <a:ext uri="{FF2B5EF4-FFF2-40B4-BE49-F238E27FC236}">
                <a16:creationId xmlns:a16="http://schemas.microsoft.com/office/drawing/2014/main" id="{141170EF-A16D-4326-B52B-21EB7BCEE0BC}"/>
              </a:ext>
            </a:extLst>
          </p:cNvPr>
          <p:cNvSpPr txBox="1"/>
          <p:nvPr/>
        </p:nvSpPr>
        <p:spPr>
          <a:xfrm>
            <a:off x="6883784" y="4195756"/>
            <a:ext cx="4765394" cy="11105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>
              <a:defRPr lang="zh-CN"/>
            </a:defPPr>
            <a:lvl1pPr defTabSz="1733930">
              <a:lnSpc>
                <a:spcPts val="1200"/>
              </a:lnSpc>
              <a:spcBef>
                <a:spcPts val="600"/>
              </a:spcBef>
              <a:defRPr sz="1266">
                <a:latin typeface="FZLanTingHeiS-B-GB"/>
                <a:ea typeface="FZLanTingHeiS-B-GB"/>
                <a:cs typeface="FZLanTingHeiS-B-GB"/>
              </a:defRPr>
            </a:lvl1pPr>
          </a:lstStyle>
          <a:p>
            <a:pPr marL="285750" marR="0" lvl="0" indent="-285750" defTabSz="825500" fontAlgn="auto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根据系统的能力，可以无限扩展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的数量，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之间互相独立；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defTabSz="825500" fontAlgn="auto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db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服务可以多个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共享，一般每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共享一个</a:t>
            </a:r>
            <a:r>
              <a:rPr lang="en-US" altLang="zh-CN" sz="14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db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defTabSz="825500" fontAlgn="auto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每个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client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负责测试一个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；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10CF6D70-0DC1-4B4C-B0BC-9544F9E15196}"/>
              </a:ext>
            </a:extLst>
          </p:cNvPr>
          <p:cNvGrpSpPr/>
          <p:nvPr/>
        </p:nvGrpSpPr>
        <p:grpSpPr>
          <a:xfrm>
            <a:off x="296850" y="2951571"/>
            <a:ext cx="6428445" cy="3374143"/>
            <a:chOff x="1691951" y="1358107"/>
            <a:chExt cx="6760522" cy="3332082"/>
          </a:xfrm>
        </p:grpSpPr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3D1D3326-0728-4828-9BA9-12C647CE71F2}"/>
                </a:ext>
              </a:extLst>
            </p:cNvPr>
            <p:cNvSpPr/>
            <p:nvPr/>
          </p:nvSpPr>
          <p:spPr>
            <a:xfrm>
              <a:off x="1691951" y="1412033"/>
              <a:ext cx="6376167" cy="3278156"/>
            </a:xfrm>
            <a:prstGeom prst="rect">
              <a:avLst/>
            </a:prstGeom>
            <a:noFill/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t" anchorCtr="0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One Text" panose="020B0503020203020204" pitchFamily="34" charset="0"/>
                <a:ea typeface="Intel Clear Hans Light" panose="020B0404020203020204" pitchFamily="34" charset="-122"/>
                <a:sym typeface="Helvetica Neue Medium"/>
              </a:endParaRPr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0C3DD99C-8DE1-418B-8801-90DD2F1828D0}"/>
                </a:ext>
              </a:extLst>
            </p:cNvPr>
            <p:cNvSpPr/>
            <p:nvPr/>
          </p:nvSpPr>
          <p:spPr>
            <a:xfrm>
              <a:off x="1996865" y="4110629"/>
              <a:ext cx="5232523" cy="500125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lg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9133C9E7-F0A1-4065-B116-1A8F6123212B}"/>
                </a:ext>
              </a:extLst>
            </p:cNvPr>
            <p:cNvSpPr/>
            <p:nvPr/>
          </p:nvSpPr>
          <p:spPr>
            <a:xfrm>
              <a:off x="1751133" y="1661246"/>
              <a:ext cx="5134860" cy="1719738"/>
            </a:xfrm>
            <a:prstGeom prst="rect">
              <a:avLst/>
            </a:prstGeom>
            <a:noFill/>
            <a:ln w="12700" cap="flat" cmpd="sng" algn="ctr">
              <a:solidFill>
                <a:srgbClr val="4472C4">
                  <a:shade val="50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5BF2E455-7204-4229-9AE4-CDE793B3DBA8}"/>
                </a:ext>
              </a:extLst>
            </p:cNvPr>
            <p:cNvSpPr/>
            <p:nvPr/>
          </p:nvSpPr>
          <p:spPr>
            <a:xfrm>
              <a:off x="1853787" y="1914651"/>
              <a:ext cx="933060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F09E70B5-35A0-4A22-A50A-59E46A3772E3}"/>
                </a:ext>
              </a:extLst>
            </p:cNvPr>
            <p:cNvSpPr txBox="1"/>
            <p:nvPr/>
          </p:nvSpPr>
          <p:spPr>
            <a:xfrm>
              <a:off x="1934652" y="1922558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Infrastructure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Server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9A561C91-AB57-40A0-9C87-5AAEC1B10F13}"/>
                </a:ext>
              </a:extLst>
            </p:cNvPr>
            <p:cNvSpPr/>
            <p:nvPr/>
          </p:nvSpPr>
          <p:spPr>
            <a:xfrm>
              <a:off x="1934652" y="2290417"/>
              <a:ext cx="802432" cy="298688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046D12FC-91C6-4671-8808-F90A4AD5FE5A}"/>
                </a:ext>
              </a:extLst>
            </p:cNvPr>
            <p:cNvSpPr/>
            <p:nvPr/>
          </p:nvSpPr>
          <p:spPr>
            <a:xfrm>
              <a:off x="1934652" y="2618408"/>
              <a:ext cx="802432" cy="298689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62753E18-A295-445F-BA11-646B6FA79A48}"/>
                </a:ext>
              </a:extLst>
            </p:cNvPr>
            <p:cNvSpPr/>
            <p:nvPr/>
          </p:nvSpPr>
          <p:spPr>
            <a:xfrm>
              <a:off x="1919101" y="2966183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1" name="文本框 220">
              <a:extLst>
                <a:ext uri="{FF2B5EF4-FFF2-40B4-BE49-F238E27FC236}">
                  <a16:creationId xmlns:a16="http://schemas.microsoft.com/office/drawing/2014/main" id="{0D3FA144-8A84-4DD9-8CE0-7E5F86B655E6}"/>
                </a:ext>
              </a:extLst>
            </p:cNvPr>
            <p:cNvSpPr txBox="1"/>
            <p:nvPr/>
          </p:nvSpPr>
          <p:spPr>
            <a:xfrm>
              <a:off x="1990636" y="2607452"/>
              <a:ext cx="771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BeSim</a:t>
              </a: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（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DB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simulator</a:t>
              </a:r>
              <a:r>
                <a:rPr kumimoji="0" lang="zh-CN" altLang="en-US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）</a:t>
              </a:r>
            </a:p>
          </p:txBody>
        </p: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B73DE9FE-FB12-459B-961C-EB01351A53B2}"/>
                </a:ext>
              </a:extLst>
            </p:cNvPr>
            <p:cNvSpPr txBox="1"/>
            <p:nvPr/>
          </p:nvSpPr>
          <p:spPr>
            <a:xfrm>
              <a:off x="1990636" y="2269813"/>
              <a:ext cx="771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VM-to-VM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File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E800AF73-E1FA-4304-A5DB-1A150EE9D807}"/>
                </a:ext>
              </a:extLst>
            </p:cNvPr>
            <p:cNvSpPr/>
            <p:nvPr/>
          </p:nvSpPr>
          <p:spPr>
            <a:xfrm>
              <a:off x="2814845" y="1924070"/>
              <a:ext cx="933060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4" name="文本框 223">
              <a:extLst>
                <a:ext uri="{FF2B5EF4-FFF2-40B4-BE49-F238E27FC236}">
                  <a16:creationId xmlns:a16="http://schemas.microsoft.com/office/drawing/2014/main" id="{F1D9BF12-3479-4A8B-AABF-C8E772F27766}"/>
                </a:ext>
              </a:extLst>
            </p:cNvPr>
            <p:cNvSpPr txBox="1"/>
            <p:nvPr/>
          </p:nvSpPr>
          <p:spPr>
            <a:xfrm>
              <a:off x="2905145" y="1931977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Web Server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5" name="矩形 224">
              <a:extLst>
                <a:ext uri="{FF2B5EF4-FFF2-40B4-BE49-F238E27FC236}">
                  <a16:creationId xmlns:a16="http://schemas.microsoft.com/office/drawing/2014/main" id="{1630357C-AA99-4F0D-B7DB-EB03DD9ABABC}"/>
                </a:ext>
              </a:extLst>
            </p:cNvPr>
            <p:cNvSpPr/>
            <p:nvPr/>
          </p:nvSpPr>
          <p:spPr>
            <a:xfrm>
              <a:off x="2889490" y="2299836"/>
              <a:ext cx="802432" cy="465326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6A5A062D-B201-49CE-9F5E-89BBC385C033}"/>
                </a:ext>
              </a:extLst>
            </p:cNvPr>
            <p:cNvSpPr/>
            <p:nvPr/>
          </p:nvSpPr>
          <p:spPr>
            <a:xfrm>
              <a:off x="2917479" y="2975602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7" name="文本框 226">
              <a:extLst>
                <a:ext uri="{FF2B5EF4-FFF2-40B4-BE49-F238E27FC236}">
                  <a16:creationId xmlns:a16="http://schemas.microsoft.com/office/drawing/2014/main" id="{ABE0A369-3576-4432-921D-94D2E5F9D20E}"/>
                </a:ext>
              </a:extLst>
            </p:cNvPr>
            <p:cNvSpPr txBox="1"/>
            <p:nvPr/>
          </p:nvSpPr>
          <p:spPr>
            <a:xfrm>
              <a:off x="2885305" y="2413393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Web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28" name="矩形 227">
              <a:extLst>
                <a:ext uri="{FF2B5EF4-FFF2-40B4-BE49-F238E27FC236}">
                  <a16:creationId xmlns:a16="http://schemas.microsoft.com/office/drawing/2014/main" id="{604BB870-E0E2-4F15-BBA7-9C397A737171}"/>
                </a:ext>
              </a:extLst>
            </p:cNvPr>
            <p:cNvSpPr/>
            <p:nvPr/>
          </p:nvSpPr>
          <p:spPr>
            <a:xfrm>
              <a:off x="3779001" y="1916163"/>
              <a:ext cx="933060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9" name="文本框 228">
              <a:extLst>
                <a:ext uri="{FF2B5EF4-FFF2-40B4-BE49-F238E27FC236}">
                  <a16:creationId xmlns:a16="http://schemas.microsoft.com/office/drawing/2014/main" id="{373C3356-D2FB-4E94-B995-D012EB7AB1AF}"/>
                </a:ext>
              </a:extLst>
            </p:cNvPr>
            <p:cNvSpPr txBox="1"/>
            <p:nvPr/>
          </p:nvSpPr>
          <p:spPr>
            <a:xfrm>
              <a:off x="3872289" y="1931259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Mail Server 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0" name="矩形 229">
              <a:extLst>
                <a:ext uri="{FF2B5EF4-FFF2-40B4-BE49-F238E27FC236}">
                  <a16:creationId xmlns:a16="http://schemas.microsoft.com/office/drawing/2014/main" id="{4E83C621-BBA8-4BC7-A28E-E95154F9F5AA}"/>
                </a:ext>
              </a:extLst>
            </p:cNvPr>
            <p:cNvSpPr/>
            <p:nvPr/>
          </p:nvSpPr>
          <p:spPr>
            <a:xfrm>
              <a:off x="3831968" y="2317519"/>
              <a:ext cx="802432" cy="473233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1" name="矩形 230">
              <a:extLst>
                <a:ext uri="{FF2B5EF4-FFF2-40B4-BE49-F238E27FC236}">
                  <a16:creationId xmlns:a16="http://schemas.microsoft.com/office/drawing/2014/main" id="{A138B92C-D2A3-4DB2-80C4-2BE4DE58A051}"/>
                </a:ext>
              </a:extLst>
            </p:cNvPr>
            <p:cNvSpPr/>
            <p:nvPr/>
          </p:nvSpPr>
          <p:spPr>
            <a:xfrm>
              <a:off x="3838105" y="2973913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B4AD0563-06F2-474A-9408-480AD7585B57}"/>
                </a:ext>
              </a:extLst>
            </p:cNvPr>
            <p:cNvSpPr txBox="1"/>
            <p:nvPr/>
          </p:nvSpPr>
          <p:spPr>
            <a:xfrm>
              <a:off x="3903416" y="2375508"/>
              <a:ext cx="771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IMAP Mail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89CCE7BC-DFCE-43A8-89F3-509709F80D71}"/>
                </a:ext>
              </a:extLst>
            </p:cNvPr>
            <p:cNvSpPr/>
            <p:nvPr/>
          </p:nvSpPr>
          <p:spPr>
            <a:xfrm>
              <a:off x="4749379" y="1908564"/>
              <a:ext cx="1013913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4" name="文本框 233">
              <a:extLst>
                <a:ext uri="{FF2B5EF4-FFF2-40B4-BE49-F238E27FC236}">
                  <a16:creationId xmlns:a16="http://schemas.microsoft.com/office/drawing/2014/main" id="{8142070D-041A-4971-9DBA-F390C6CF0319}"/>
                </a:ext>
              </a:extLst>
            </p:cNvPr>
            <p:cNvSpPr txBox="1"/>
            <p:nvPr/>
          </p:nvSpPr>
          <p:spPr>
            <a:xfrm>
              <a:off x="4905670" y="1916163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Application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Server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5" name="矩形 234">
              <a:extLst>
                <a:ext uri="{FF2B5EF4-FFF2-40B4-BE49-F238E27FC236}">
                  <a16:creationId xmlns:a16="http://schemas.microsoft.com/office/drawing/2014/main" id="{DFA364C9-F490-4B3A-960E-D62EF334F9EC}"/>
                </a:ext>
              </a:extLst>
            </p:cNvPr>
            <p:cNvSpPr/>
            <p:nvPr/>
          </p:nvSpPr>
          <p:spPr>
            <a:xfrm>
              <a:off x="4864453" y="2336972"/>
              <a:ext cx="861525" cy="473233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6" name="矩形 235">
              <a:extLst>
                <a:ext uri="{FF2B5EF4-FFF2-40B4-BE49-F238E27FC236}">
                  <a16:creationId xmlns:a16="http://schemas.microsoft.com/office/drawing/2014/main" id="{4E83EACA-A72C-4483-A368-095B97E40F73}"/>
                </a:ext>
              </a:extLst>
            </p:cNvPr>
            <p:cNvSpPr/>
            <p:nvPr/>
          </p:nvSpPr>
          <p:spPr>
            <a:xfrm>
              <a:off x="4845903" y="2972586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7" name="文本框 236">
              <a:extLst>
                <a:ext uri="{FF2B5EF4-FFF2-40B4-BE49-F238E27FC236}">
                  <a16:creationId xmlns:a16="http://schemas.microsoft.com/office/drawing/2014/main" id="{12D8CA96-04A0-462B-8D7B-7D4EF8BDF327}"/>
                </a:ext>
              </a:extLst>
            </p:cNvPr>
            <p:cNvSpPr txBox="1"/>
            <p:nvPr/>
          </p:nvSpPr>
          <p:spPr>
            <a:xfrm>
              <a:off x="4816589" y="2361594"/>
              <a:ext cx="9734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J2EE Application 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224E174C-4FE0-4A2B-9AB3-39AE3318BB35}"/>
                </a:ext>
              </a:extLst>
            </p:cNvPr>
            <p:cNvSpPr/>
            <p:nvPr/>
          </p:nvSpPr>
          <p:spPr>
            <a:xfrm>
              <a:off x="5806179" y="1931631"/>
              <a:ext cx="933060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82915F47-0FE8-4364-B283-D250B4233D8E}"/>
                </a:ext>
              </a:extLst>
            </p:cNvPr>
            <p:cNvSpPr txBox="1"/>
            <p:nvPr/>
          </p:nvSpPr>
          <p:spPr>
            <a:xfrm>
              <a:off x="5838724" y="1914651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Batch Server  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0" name="矩形 239">
              <a:extLst>
                <a:ext uri="{FF2B5EF4-FFF2-40B4-BE49-F238E27FC236}">
                  <a16:creationId xmlns:a16="http://schemas.microsoft.com/office/drawing/2014/main" id="{E9D5FD30-3CAE-487A-AD04-EAEDBFD3F4D0}"/>
                </a:ext>
              </a:extLst>
            </p:cNvPr>
            <p:cNvSpPr/>
            <p:nvPr/>
          </p:nvSpPr>
          <p:spPr>
            <a:xfrm>
              <a:off x="5880051" y="2325427"/>
              <a:ext cx="802432" cy="465325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1" name="矩形 240">
              <a:extLst>
                <a:ext uri="{FF2B5EF4-FFF2-40B4-BE49-F238E27FC236}">
                  <a16:creationId xmlns:a16="http://schemas.microsoft.com/office/drawing/2014/main" id="{18EDBA17-8F45-48BD-AC5F-29534126F6A6}"/>
                </a:ext>
              </a:extLst>
            </p:cNvPr>
            <p:cNvSpPr/>
            <p:nvPr/>
          </p:nvSpPr>
          <p:spPr>
            <a:xfrm>
              <a:off x="5897035" y="2964348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2CF6EF7D-B642-46D1-99EC-93E6869BEBCD}"/>
                </a:ext>
              </a:extLst>
            </p:cNvPr>
            <p:cNvSpPr txBox="1"/>
            <p:nvPr/>
          </p:nvSpPr>
          <p:spPr>
            <a:xfrm>
              <a:off x="5980547" y="2390524"/>
              <a:ext cx="771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Batch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3" name="矩形 242">
              <a:extLst>
                <a:ext uri="{FF2B5EF4-FFF2-40B4-BE49-F238E27FC236}">
                  <a16:creationId xmlns:a16="http://schemas.microsoft.com/office/drawing/2014/main" id="{ADA48271-D2ED-4D50-ACA8-C1F235749F72}"/>
                </a:ext>
              </a:extLst>
            </p:cNvPr>
            <p:cNvSpPr/>
            <p:nvPr/>
          </p:nvSpPr>
          <p:spPr>
            <a:xfrm>
              <a:off x="7066490" y="2527782"/>
              <a:ext cx="933060" cy="1348143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8A073C7C-0D89-43FE-8871-5C53C3400D11}"/>
                </a:ext>
              </a:extLst>
            </p:cNvPr>
            <p:cNvSpPr txBox="1"/>
            <p:nvPr/>
          </p:nvSpPr>
          <p:spPr>
            <a:xfrm>
              <a:off x="7215923" y="2563098"/>
              <a:ext cx="852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Database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Server  VM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5" name="矩形 244">
              <a:extLst>
                <a:ext uri="{FF2B5EF4-FFF2-40B4-BE49-F238E27FC236}">
                  <a16:creationId xmlns:a16="http://schemas.microsoft.com/office/drawing/2014/main" id="{C64E076D-D757-4941-9217-36E876C24BB4}"/>
                </a:ext>
              </a:extLst>
            </p:cNvPr>
            <p:cNvSpPr/>
            <p:nvPr/>
          </p:nvSpPr>
          <p:spPr>
            <a:xfrm>
              <a:off x="7147431" y="3000021"/>
              <a:ext cx="802432" cy="499800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2A0A92AB-90BD-4D1B-BB5C-8C2B80003836}"/>
                </a:ext>
              </a:extLst>
            </p:cNvPr>
            <p:cNvSpPr/>
            <p:nvPr/>
          </p:nvSpPr>
          <p:spPr>
            <a:xfrm>
              <a:off x="7131804" y="3605936"/>
              <a:ext cx="802432" cy="208633"/>
            </a:xfrm>
            <a:prstGeom prst="rect">
              <a:avLst/>
            </a:prstGeom>
            <a:solidFill>
              <a:srgbClr val="FF66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90068454-B94B-4CEE-8996-53552DBFD960}"/>
                </a:ext>
              </a:extLst>
            </p:cNvPr>
            <p:cNvSpPr txBox="1"/>
            <p:nvPr/>
          </p:nvSpPr>
          <p:spPr>
            <a:xfrm>
              <a:off x="7232794" y="3073822"/>
              <a:ext cx="7713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Database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Server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3194DA75-2B37-4746-BF38-28DCF414CDB6}"/>
                </a:ext>
              </a:extLst>
            </p:cNvPr>
            <p:cNvSpPr txBox="1"/>
            <p:nvPr/>
          </p:nvSpPr>
          <p:spPr>
            <a:xfrm>
              <a:off x="1996865" y="2959372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952B80B9-A449-4EA8-A1DE-742C1F1E0975}"/>
                </a:ext>
              </a:extLst>
            </p:cNvPr>
            <p:cNvSpPr txBox="1"/>
            <p:nvPr/>
          </p:nvSpPr>
          <p:spPr>
            <a:xfrm>
              <a:off x="2945474" y="2957537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B525FFD2-D97C-4E84-A6C0-6C128ECD7805}"/>
                </a:ext>
              </a:extLst>
            </p:cNvPr>
            <p:cNvSpPr txBox="1"/>
            <p:nvPr/>
          </p:nvSpPr>
          <p:spPr>
            <a:xfrm>
              <a:off x="3928298" y="2963277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71899C15-A60F-42DF-A170-B6C310F01451}"/>
                </a:ext>
              </a:extLst>
            </p:cNvPr>
            <p:cNvSpPr txBox="1"/>
            <p:nvPr/>
          </p:nvSpPr>
          <p:spPr>
            <a:xfrm>
              <a:off x="4948512" y="2960488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2E71FE46-70CD-4484-89D6-51AC9B4D1E70}"/>
                </a:ext>
              </a:extLst>
            </p:cNvPr>
            <p:cNvSpPr txBox="1"/>
            <p:nvPr/>
          </p:nvSpPr>
          <p:spPr>
            <a:xfrm>
              <a:off x="5962425" y="2952149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53" name="连接符: 肘形 252">
              <a:extLst>
                <a:ext uri="{FF2B5EF4-FFF2-40B4-BE49-F238E27FC236}">
                  <a16:creationId xmlns:a16="http://schemas.microsoft.com/office/drawing/2014/main" id="{627258C6-8E9B-4CE6-B2E8-C1CC30535637}"/>
                </a:ext>
              </a:extLst>
            </p:cNvPr>
            <p:cNvCxnSpPr>
              <a:cxnSpLocks/>
              <a:stCxn id="224" idx="0"/>
              <a:endCxn id="217" idx="0"/>
            </p:cNvCxnSpPr>
            <p:nvPr/>
          </p:nvCxnSpPr>
          <p:spPr>
            <a:xfrm rot="16200000" flipV="1">
              <a:off x="2841288" y="1442021"/>
              <a:ext cx="9419" cy="970493"/>
            </a:xfrm>
            <a:prstGeom prst="bentConnector3">
              <a:avLst>
                <a:gd name="adj1" fmla="val 2527009"/>
              </a:avLst>
            </a:prstGeom>
            <a:noFill/>
            <a:ln w="28575" cap="flat">
              <a:solidFill>
                <a:srgbClr val="00B05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</p:cxnSp>
        <p:cxnSp>
          <p:nvCxnSpPr>
            <p:cNvPr id="254" name="连接符: 肘形 253">
              <a:extLst>
                <a:ext uri="{FF2B5EF4-FFF2-40B4-BE49-F238E27FC236}">
                  <a16:creationId xmlns:a16="http://schemas.microsoft.com/office/drawing/2014/main" id="{3382FFA5-8798-4D47-AB98-C31FBAFAFF8F}"/>
                </a:ext>
              </a:extLst>
            </p:cNvPr>
            <p:cNvCxnSpPr>
              <a:cxnSpLocks/>
              <a:stCxn id="244" idx="0"/>
              <a:endCxn id="233" idx="0"/>
            </p:cNvCxnSpPr>
            <p:nvPr/>
          </p:nvCxnSpPr>
          <p:spPr>
            <a:xfrm rot="16200000" flipV="1">
              <a:off x="6121912" y="1042988"/>
              <a:ext cx="654534" cy="2385685"/>
            </a:xfrm>
            <a:prstGeom prst="bentConnector3">
              <a:avLst>
                <a:gd name="adj1" fmla="val 134926"/>
              </a:avLst>
            </a:prstGeom>
            <a:noFill/>
            <a:ln w="28575" cap="flat">
              <a:solidFill>
                <a:srgbClr val="00B050"/>
              </a:solidFill>
              <a:prstDash val="solid"/>
              <a:miter lim="400000"/>
              <a:headEnd type="triangle"/>
              <a:tailEnd type="triangle"/>
            </a:ln>
            <a:effectLst/>
            <a:sp3d/>
          </p:spPr>
        </p:cxn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EADF49A3-71A0-451F-9B9F-37F6AB58CF58}"/>
                </a:ext>
              </a:extLst>
            </p:cNvPr>
            <p:cNvSpPr txBox="1"/>
            <p:nvPr/>
          </p:nvSpPr>
          <p:spPr>
            <a:xfrm>
              <a:off x="3474188" y="1358107"/>
              <a:ext cx="36016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Signal Tile Disk and Network I/O</a:t>
              </a:r>
              <a:endParaRPr kumimoji="0" lang="zh-CN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3AD974B5-406C-460C-A86C-A4A16C90C64D}"/>
                </a:ext>
              </a:extLst>
            </p:cNvPr>
            <p:cNvSpPr/>
            <p:nvPr/>
          </p:nvSpPr>
          <p:spPr>
            <a:xfrm>
              <a:off x="1751132" y="3518303"/>
              <a:ext cx="5134861" cy="306445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7" name="文本框 256">
              <a:extLst>
                <a:ext uri="{FF2B5EF4-FFF2-40B4-BE49-F238E27FC236}">
                  <a16:creationId xmlns:a16="http://schemas.microsoft.com/office/drawing/2014/main" id="{37352625-BEB3-488B-A07E-23A6C43697E8}"/>
                </a:ext>
              </a:extLst>
            </p:cNvPr>
            <p:cNvSpPr txBox="1"/>
            <p:nvPr/>
          </p:nvSpPr>
          <p:spPr>
            <a:xfrm>
              <a:off x="1853787" y="3502636"/>
              <a:ext cx="13280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3333FF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Blue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=  disk I/O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Green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= network I/O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8" name="文本框 257">
              <a:extLst>
                <a:ext uri="{FF2B5EF4-FFF2-40B4-BE49-F238E27FC236}">
                  <a16:creationId xmlns:a16="http://schemas.microsoft.com/office/drawing/2014/main" id="{3E00F173-DF7A-4CE1-A15B-29491FC2EB3E}"/>
                </a:ext>
              </a:extLst>
            </p:cNvPr>
            <p:cNvSpPr txBox="1"/>
            <p:nvPr/>
          </p:nvSpPr>
          <p:spPr>
            <a:xfrm>
              <a:off x="4239321" y="3523946"/>
              <a:ext cx="29142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Virtualization  Layer  and Hardware</a:t>
              </a:r>
              <a:endPara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59" name="箭头: 上下 258">
              <a:extLst>
                <a:ext uri="{FF2B5EF4-FFF2-40B4-BE49-F238E27FC236}">
                  <a16:creationId xmlns:a16="http://schemas.microsoft.com/office/drawing/2014/main" id="{02720654-2562-4118-9A39-AD1ED0D45A23}"/>
                </a:ext>
              </a:extLst>
            </p:cNvPr>
            <p:cNvSpPr/>
            <p:nvPr/>
          </p:nvSpPr>
          <p:spPr>
            <a:xfrm>
              <a:off x="2301648" y="3262794"/>
              <a:ext cx="124416" cy="230423"/>
            </a:xfrm>
            <a:prstGeom prst="upDownArrow">
              <a:avLst/>
            </a:prstGeom>
            <a:solidFill>
              <a:srgbClr val="3333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0" name="箭头: 上下 259">
              <a:extLst>
                <a:ext uri="{FF2B5EF4-FFF2-40B4-BE49-F238E27FC236}">
                  <a16:creationId xmlns:a16="http://schemas.microsoft.com/office/drawing/2014/main" id="{A45A42CF-C014-481D-95FF-B5BECD6CA7A3}"/>
                </a:ext>
              </a:extLst>
            </p:cNvPr>
            <p:cNvSpPr/>
            <p:nvPr/>
          </p:nvSpPr>
          <p:spPr>
            <a:xfrm>
              <a:off x="3284476" y="3250487"/>
              <a:ext cx="146180" cy="234823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1" name="箭头: 左右 260">
              <a:extLst>
                <a:ext uri="{FF2B5EF4-FFF2-40B4-BE49-F238E27FC236}">
                  <a16:creationId xmlns:a16="http://schemas.microsoft.com/office/drawing/2014/main" id="{77B1424B-DED2-4A54-8586-E779E89A4E9E}"/>
                </a:ext>
              </a:extLst>
            </p:cNvPr>
            <p:cNvSpPr/>
            <p:nvPr/>
          </p:nvSpPr>
          <p:spPr>
            <a:xfrm>
              <a:off x="6859740" y="3601108"/>
              <a:ext cx="242597" cy="132236"/>
            </a:xfrm>
            <a:prstGeom prst="leftRightArrow">
              <a:avLst/>
            </a:prstGeom>
            <a:solidFill>
              <a:srgbClr val="3333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2" name="箭头: 上下 261">
              <a:extLst>
                <a:ext uri="{FF2B5EF4-FFF2-40B4-BE49-F238E27FC236}">
                  <a16:creationId xmlns:a16="http://schemas.microsoft.com/office/drawing/2014/main" id="{16228B33-A5ED-498D-B4D6-D2D47AF61683}"/>
                </a:ext>
              </a:extLst>
            </p:cNvPr>
            <p:cNvSpPr/>
            <p:nvPr/>
          </p:nvSpPr>
          <p:spPr>
            <a:xfrm>
              <a:off x="5247119" y="3258362"/>
              <a:ext cx="146180" cy="234823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3" name="箭头: 上下 262">
              <a:extLst>
                <a:ext uri="{FF2B5EF4-FFF2-40B4-BE49-F238E27FC236}">
                  <a16:creationId xmlns:a16="http://schemas.microsoft.com/office/drawing/2014/main" id="{4B48A5EB-AD6D-42C7-8A3A-527158DCC891}"/>
                </a:ext>
              </a:extLst>
            </p:cNvPr>
            <p:cNvSpPr/>
            <p:nvPr/>
          </p:nvSpPr>
          <p:spPr>
            <a:xfrm>
              <a:off x="6288979" y="3270921"/>
              <a:ext cx="146180" cy="234823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4" name="箭头: 上下 263">
              <a:extLst>
                <a:ext uri="{FF2B5EF4-FFF2-40B4-BE49-F238E27FC236}">
                  <a16:creationId xmlns:a16="http://schemas.microsoft.com/office/drawing/2014/main" id="{CDDD9670-E450-4819-97B5-CD45CCA6F8E6}"/>
                </a:ext>
              </a:extLst>
            </p:cNvPr>
            <p:cNvSpPr/>
            <p:nvPr/>
          </p:nvSpPr>
          <p:spPr>
            <a:xfrm>
              <a:off x="4298386" y="3263880"/>
              <a:ext cx="146180" cy="234823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5" name="箭头: 上下 264">
              <a:extLst>
                <a:ext uri="{FF2B5EF4-FFF2-40B4-BE49-F238E27FC236}">
                  <a16:creationId xmlns:a16="http://schemas.microsoft.com/office/drawing/2014/main" id="{1E35AEFF-ED03-4D4D-8354-13CA1BEE31E8}"/>
                </a:ext>
              </a:extLst>
            </p:cNvPr>
            <p:cNvSpPr/>
            <p:nvPr/>
          </p:nvSpPr>
          <p:spPr>
            <a:xfrm>
              <a:off x="4149117" y="3273120"/>
              <a:ext cx="124416" cy="230423"/>
            </a:xfrm>
            <a:prstGeom prst="upDownArrow">
              <a:avLst/>
            </a:prstGeom>
            <a:solidFill>
              <a:srgbClr val="3333FF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266" name="直接连接符 265">
              <a:extLst>
                <a:ext uri="{FF2B5EF4-FFF2-40B4-BE49-F238E27FC236}">
                  <a16:creationId xmlns:a16="http://schemas.microsoft.com/office/drawing/2014/main" id="{DB5E8B81-17CE-4F64-9D3E-60B7C053A5DD}"/>
                </a:ext>
              </a:extLst>
            </p:cNvPr>
            <p:cNvCxnSpPr>
              <a:cxnSpLocks/>
            </p:cNvCxnSpPr>
            <p:nvPr/>
          </p:nvCxnSpPr>
          <p:spPr>
            <a:xfrm>
              <a:off x="1746558" y="4053077"/>
              <a:ext cx="6252992" cy="24526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dash"/>
              <a:miter lim="800000"/>
            </a:ln>
            <a:effectLst/>
          </p:spPr>
        </p:cxnSp>
        <p:sp>
          <p:nvSpPr>
            <p:cNvPr id="267" name="文本框 266">
              <a:extLst>
                <a:ext uri="{FF2B5EF4-FFF2-40B4-BE49-F238E27FC236}">
                  <a16:creationId xmlns:a16="http://schemas.microsoft.com/office/drawing/2014/main" id="{9CC427C8-A85A-4212-B52D-14CBCD8E03DD}"/>
                </a:ext>
              </a:extLst>
            </p:cNvPr>
            <p:cNvSpPr txBox="1"/>
            <p:nvPr/>
          </p:nvSpPr>
          <p:spPr>
            <a:xfrm>
              <a:off x="6486823" y="3868408"/>
              <a:ext cx="19656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System Under Test (SUT)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68" name="矩形 267">
              <a:extLst>
                <a:ext uri="{FF2B5EF4-FFF2-40B4-BE49-F238E27FC236}">
                  <a16:creationId xmlns:a16="http://schemas.microsoft.com/office/drawing/2014/main" id="{18D111F4-A105-4174-B633-95367F07FC5B}"/>
                </a:ext>
              </a:extLst>
            </p:cNvPr>
            <p:cNvSpPr/>
            <p:nvPr/>
          </p:nvSpPr>
          <p:spPr>
            <a:xfrm>
              <a:off x="2102423" y="4217388"/>
              <a:ext cx="914400" cy="318827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9" name="文本框 268">
              <a:extLst>
                <a:ext uri="{FF2B5EF4-FFF2-40B4-BE49-F238E27FC236}">
                  <a16:creationId xmlns:a16="http://schemas.microsoft.com/office/drawing/2014/main" id="{AA2C6E84-4CC0-4E75-A841-60001BD4F019}"/>
                </a:ext>
              </a:extLst>
            </p:cNvPr>
            <p:cNvSpPr txBox="1"/>
            <p:nvPr/>
          </p:nvSpPr>
          <p:spPr>
            <a:xfrm>
              <a:off x="2084314" y="4217388"/>
              <a:ext cx="934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SPECweb2005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 driver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0" name="矩形 269">
              <a:extLst>
                <a:ext uri="{FF2B5EF4-FFF2-40B4-BE49-F238E27FC236}">
                  <a16:creationId xmlns:a16="http://schemas.microsoft.com/office/drawing/2014/main" id="{B6B844DE-FDD1-41A9-B25C-01A79519D9A9}"/>
                </a:ext>
              </a:extLst>
            </p:cNvPr>
            <p:cNvSpPr/>
            <p:nvPr/>
          </p:nvSpPr>
          <p:spPr>
            <a:xfrm>
              <a:off x="3122381" y="4217388"/>
              <a:ext cx="954821" cy="318827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D05F1B81-77BB-4160-AA7E-5EF52C8D66CE}"/>
                </a:ext>
              </a:extLst>
            </p:cNvPr>
            <p:cNvSpPr txBox="1"/>
            <p:nvPr/>
          </p:nvSpPr>
          <p:spPr>
            <a:xfrm>
              <a:off x="3123202" y="4222355"/>
              <a:ext cx="9346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SPECimap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 driver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B0E1070D-E26F-44B9-9491-FD554203A172}"/>
                </a:ext>
              </a:extLst>
            </p:cNvPr>
            <p:cNvSpPr/>
            <p:nvPr/>
          </p:nvSpPr>
          <p:spPr>
            <a:xfrm>
              <a:off x="4182653" y="4216670"/>
              <a:ext cx="1623526" cy="318827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6A1F0BFC-B91E-4A88-92B8-6F601B269CAF}"/>
                </a:ext>
              </a:extLst>
            </p:cNvPr>
            <p:cNvSpPr/>
            <p:nvPr/>
          </p:nvSpPr>
          <p:spPr>
            <a:xfrm>
              <a:off x="5911630" y="4212480"/>
              <a:ext cx="1076911" cy="318827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49B6E059-044A-4D3C-AE64-B6690873E027}"/>
                </a:ext>
              </a:extLst>
            </p:cNvPr>
            <p:cNvSpPr txBox="1"/>
            <p:nvPr/>
          </p:nvSpPr>
          <p:spPr>
            <a:xfrm>
              <a:off x="4408164" y="4207245"/>
              <a:ext cx="1240172" cy="3227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SPECjAppServer2004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driver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485AE139-FA58-4E03-A1E7-E67FB20B0CEB}"/>
                </a:ext>
              </a:extLst>
            </p:cNvPr>
            <p:cNvSpPr txBox="1"/>
            <p:nvPr/>
          </p:nvSpPr>
          <p:spPr>
            <a:xfrm>
              <a:off x="6000443" y="4196943"/>
              <a:ext cx="1153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SPEC  CPU2006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 driver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993E34CA-6C5E-4A52-94D7-78749FC99326}"/>
                </a:ext>
              </a:extLst>
            </p:cNvPr>
            <p:cNvSpPr txBox="1"/>
            <p:nvPr/>
          </p:nvSpPr>
          <p:spPr>
            <a:xfrm>
              <a:off x="7207014" y="4289626"/>
              <a:ext cx="11154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Client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7" name="箭头: 上下 276">
              <a:extLst>
                <a:ext uri="{FF2B5EF4-FFF2-40B4-BE49-F238E27FC236}">
                  <a16:creationId xmlns:a16="http://schemas.microsoft.com/office/drawing/2014/main" id="{F4FD27A0-0D67-4111-AFCF-FBDB392BD791}"/>
                </a:ext>
              </a:extLst>
            </p:cNvPr>
            <p:cNvSpPr/>
            <p:nvPr/>
          </p:nvSpPr>
          <p:spPr>
            <a:xfrm>
              <a:off x="2539146" y="3834677"/>
              <a:ext cx="119076" cy="338555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7BA3EED6-07D4-46C5-B05D-DA9AB2E7A3B8}"/>
                </a:ext>
              </a:extLst>
            </p:cNvPr>
            <p:cNvSpPr txBox="1"/>
            <p:nvPr/>
          </p:nvSpPr>
          <p:spPr>
            <a:xfrm>
              <a:off x="7202290" y="3580151"/>
              <a:ext cx="7713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Guest OS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79" name="箭头: 上下 278">
              <a:extLst>
                <a:ext uri="{FF2B5EF4-FFF2-40B4-BE49-F238E27FC236}">
                  <a16:creationId xmlns:a16="http://schemas.microsoft.com/office/drawing/2014/main" id="{50BA844F-596A-4EBA-8399-D4CA3CD174DB}"/>
                </a:ext>
              </a:extLst>
            </p:cNvPr>
            <p:cNvSpPr/>
            <p:nvPr/>
          </p:nvSpPr>
          <p:spPr>
            <a:xfrm>
              <a:off x="3530120" y="3834677"/>
              <a:ext cx="119076" cy="338555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0" name="箭头: 上下 279">
              <a:extLst>
                <a:ext uri="{FF2B5EF4-FFF2-40B4-BE49-F238E27FC236}">
                  <a16:creationId xmlns:a16="http://schemas.microsoft.com/office/drawing/2014/main" id="{DCA399A9-97A1-43A0-BB84-D31A3848B7F5}"/>
                </a:ext>
              </a:extLst>
            </p:cNvPr>
            <p:cNvSpPr/>
            <p:nvPr/>
          </p:nvSpPr>
          <p:spPr>
            <a:xfrm>
              <a:off x="4911731" y="3830391"/>
              <a:ext cx="119076" cy="338555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1" name="箭头: 上下 280">
              <a:extLst>
                <a:ext uri="{FF2B5EF4-FFF2-40B4-BE49-F238E27FC236}">
                  <a16:creationId xmlns:a16="http://schemas.microsoft.com/office/drawing/2014/main" id="{B4BD5BA6-967B-49AF-B0C0-D68B00EF2C1B}"/>
                </a:ext>
              </a:extLst>
            </p:cNvPr>
            <p:cNvSpPr/>
            <p:nvPr/>
          </p:nvSpPr>
          <p:spPr>
            <a:xfrm>
              <a:off x="6280092" y="3844348"/>
              <a:ext cx="119076" cy="338555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2" name="组合 281">
            <a:extLst>
              <a:ext uri="{FF2B5EF4-FFF2-40B4-BE49-F238E27FC236}">
                <a16:creationId xmlns:a16="http://schemas.microsoft.com/office/drawing/2014/main" id="{7A82CBB6-1D41-4538-815C-075EA08D86BF}"/>
              </a:ext>
            </a:extLst>
          </p:cNvPr>
          <p:cNvGrpSpPr/>
          <p:nvPr/>
        </p:nvGrpSpPr>
        <p:grpSpPr>
          <a:xfrm>
            <a:off x="6569690" y="838285"/>
            <a:ext cx="5556102" cy="2978813"/>
            <a:chOff x="2561127" y="955628"/>
            <a:chExt cx="6080629" cy="3722114"/>
          </a:xfrm>
        </p:grpSpPr>
        <p:sp>
          <p:nvSpPr>
            <p:cNvPr id="283" name="矩形 282">
              <a:extLst>
                <a:ext uri="{FF2B5EF4-FFF2-40B4-BE49-F238E27FC236}">
                  <a16:creationId xmlns:a16="http://schemas.microsoft.com/office/drawing/2014/main" id="{A07687A8-F9C3-402D-80B7-76F9E89157E4}"/>
                </a:ext>
              </a:extLst>
            </p:cNvPr>
            <p:cNvSpPr/>
            <p:nvPr/>
          </p:nvSpPr>
          <p:spPr>
            <a:xfrm>
              <a:off x="2561127" y="955628"/>
              <a:ext cx="5654352" cy="3722114"/>
            </a:xfrm>
            <a:prstGeom prst="rect">
              <a:avLst/>
            </a:prstGeom>
            <a:noFill/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800" tIns="50800" rIns="50800" bIns="50800" numCol="1" spcCol="38100" rtlCol="0" anchor="t" anchorCtr="0">
              <a:noAutofit/>
            </a:bodyPr>
            <a:lstStyle/>
            <a:p>
              <a:pPr marL="0" marR="0" lvl="0" indent="0" algn="ctr" defTabSz="825500" eaLnBrk="1" fontAlgn="auto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lOne Text" panose="020B0503020203020204" pitchFamily="34" charset="0"/>
                <a:ea typeface="Intel Clear Hans Light" panose="020B0404020203020204" pitchFamily="34" charset="-122"/>
                <a:sym typeface="Helvetica Neue Medium"/>
              </a:endParaRPr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2199C8B0-2084-4117-B2EF-A39633609000}"/>
                </a:ext>
              </a:extLst>
            </p:cNvPr>
            <p:cNvSpPr txBox="1"/>
            <p:nvPr/>
          </p:nvSpPr>
          <p:spPr>
            <a:xfrm>
              <a:off x="6676106" y="3992196"/>
              <a:ext cx="1965650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System Under Test (SUT)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59973A9A-3BE6-4739-87C9-C3E845F84E63}"/>
                </a:ext>
              </a:extLst>
            </p:cNvPr>
            <p:cNvSpPr txBox="1"/>
            <p:nvPr/>
          </p:nvSpPr>
          <p:spPr>
            <a:xfrm>
              <a:off x="7658931" y="4290387"/>
              <a:ext cx="605750" cy="230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Client</a:t>
              </a:r>
              <a:endParaRPr kumimoji="0" lang="zh-CN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A9F1A571-29EA-459E-BD0F-0F780B539EC0}"/>
                </a:ext>
              </a:extLst>
            </p:cNvPr>
            <p:cNvGrpSpPr/>
            <p:nvPr/>
          </p:nvGrpSpPr>
          <p:grpSpPr>
            <a:xfrm>
              <a:off x="2842729" y="1046891"/>
              <a:ext cx="5206481" cy="1309826"/>
              <a:chOff x="2842729" y="1046891"/>
              <a:chExt cx="5206481" cy="1309826"/>
            </a:xfrm>
          </p:grpSpPr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846322E7-6446-4F26-B3FF-6487FC308677}"/>
                  </a:ext>
                </a:extLst>
              </p:cNvPr>
              <p:cNvGrpSpPr/>
              <p:nvPr/>
            </p:nvGrpSpPr>
            <p:grpSpPr>
              <a:xfrm>
                <a:off x="2842729" y="1146972"/>
                <a:ext cx="1374710" cy="880203"/>
                <a:chOff x="2289110" y="1141430"/>
                <a:chExt cx="1374710" cy="880203"/>
              </a:xfrm>
            </p:grpSpPr>
            <p:sp>
              <p:nvSpPr>
                <p:cNvPr id="408" name="矩形 407">
                  <a:extLst>
                    <a:ext uri="{FF2B5EF4-FFF2-40B4-BE49-F238E27FC236}">
                      <a16:creationId xmlns:a16="http://schemas.microsoft.com/office/drawing/2014/main" id="{46AF9AE1-D73A-4381-B3A0-D662FC9BFC0B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9" name="矩形 408">
                  <a:extLst>
                    <a:ext uri="{FF2B5EF4-FFF2-40B4-BE49-F238E27FC236}">
                      <a16:creationId xmlns:a16="http://schemas.microsoft.com/office/drawing/2014/main" id="{B794736E-BA66-4B70-AACD-4CC099CBA6E1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0" name="矩形 409">
                  <a:extLst>
                    <a:ext uri="{FF2B5EF4-FFF2-40B4-BE49-F238E27FC236}">
                      <a16:creationId xmlns:a16="http://schemas.microsoft.com/office/drawing/2014/main" id="{A26044F1-43E7-48E0-A50F-64A47C364B2A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1" name="矩形 410">
                  <a:extLst>
                    <a:ext uri="{FF2B5EF4-FFF2-40B4-BE49-F238E27FC236}">
                      <a16:creationId xmlns:a16="http://schemas.microsoft.com/office/drawing/2014/main" id="{EA34AD42-FD7B-408F-93CB-0273915B55DA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2" name="矩形 411">
                  <a:extLst>
                    <a:ext uri="{FF2B5EF4-FFF2-40B4-BE49-F238E27FC236}">
                      <a16:creationId xmlns:a16="http://schemas.microsoft.com/office/drawing/2014/main" id="{43E0D534-6AF6-474B-864A-879C27038948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3" name="矩形 412">
                  <a:extLst>
                    <a:ext uri="{FF2B5EF4-FFF2-40B4-BE49-F238E27FC236}">
                      <a16:creationId xmlns:a16="http://schemas.microsoft.com/office/drawing/2014/main" id="{C6F60E75-56EB-4EAC-BF6B-C97C87B0269D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4" name="文本框 413">
                  <a:extLst>
                    <a:ext uri="{FF2B5EF4-FFF2-40B4-BE49-F238E27FC236}">
                      <a16:creationId xmlns:a16="http://schemas.microsoft.com/office/drawing/2014/main" id="{141EB96F-7567-4800-AAAF-A7EDEED6ADBE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Tile1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15" name="文本框 414">
                  <a:extLst>
                    <a:ext uri="{FF2B5EF4-FFF2-40B4-BE49-F238E27FC236}">
                      <a16:creationId xmlns:a16="http://schemas.microsoft.com/office/drawing/2014/main" id="{E94436DB-F7BC-452F-896C-8E721B71CEDE}"/>
                    </a:ext>
                  </a:extLst>
                </p:cNvPr>
                <p:cNvSpPr txBox="1"/>
                <p:nvPr/>
              </p:nvSpPr>
              <p:spPr>
                <a:xfrm>
                  <a:off x="2567401" y="1371860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366" name="矩形 365">
                <a:extLst>
                  <a:ext uri="{FF2B5EF4-FFF2-40B4-BE49-F238E27FC236}">
                    <a16:creationId xmlns:a16="http://schemas.microsoft.com/office/drawing/2014/main" id="{79F0A060-5F01-4F8C-B6EC-68C3332BC0E1}"/>
                  </a:ext>
                </a:extLst>
              </p:cNvPr>
              <p:cNvSpPr/>
              <p:nvPr/>
            </p:nvSpPr>
            <p:spPr>
              <a:xfrm>
                <a:off x="7211327" y="1679099"/>
                <a:ext cx="837883" cy="58005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67" name="组合 366">
                <a:extLst>
                  <a:ext uri="{FF2B5EF4-FFF2-40B4-BE49-F238E27FC236}">
                    <a16:creationId xmlns:a16="http://schemas.microsoft.com/office/drawing/2014/main" id="{EEA7E064-D41E-4F2C-B0BC-4B2183484604}"/>
                  </a:ext>
                </a:extLst>
              </p:cNvPr>
              <p:cNvGrpSpPr/>
              <p:nvPr/>
            </p:nvGrpSpPr>
            <p:grpSpPr>
              <a:xfrm>
                <a:off x="3613904" y="1276424"/>
                <a:ext cx="1374710" cy="880203"/>
                <a:chOff x="2289110" y="1141430"/>
                <a:chExt cx="1374710" cy="880203"/>
              </a:xfrm>
            </p:grpSpPr>
            <p:sp>
              <p:nvSpPr>
                <p:cNvPr id="400" name="矩形 399">
                  <a:extLst>
                    <a:ext uri="{FF2B5EF4-FFF2-40B4-BE49-F238E27FC236}">
                      <a16:creationId xmlns:a16="http://schemas.microsoft.com/office/drawing/2014/main" id="{6EFE7B91-FF93-4BCC-B49D-8CE71CC15C32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1" name="矩形 400">
                  <a:extLst>
                    <a:ext uri="{FF2B5EF4-FFF2-40B4-BE49-F238E27FC236}">
                      <a16:creationId xmlns:a16="http://schemas.microsoft.com/office/drawing/2014/main" id="{9F6D241E-EFF3-4F22-A6A7-D536A34DA898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2" name="矩形 401">
                  <a:extLst>
                    <a:ext uri="{FF2B5EF4-FFF2-40B4-BE49-F238E27FC236}">
                      <a16:creationId xmlns:a16="http://schemas.microsoft.com/office/drawing/2014/main" id="{A225F3A2-970E-48AC-887F-DC1CCAD70830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3" name="矩形 402">
                  <a:extLst>
                    <a:ext uri="{FF2B5EF4-FFF2-40B4-BE49-F238E27FC236}">
                      <a16:creationId xmlns:a16="http://schemas.microsoft.com/office/drawing/2014/main" id="{7F45AF9E-8FF9-481D-82E8-244891996E28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82A39108-D406-4902-A114-2AE957B284D3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8CA3FE44-FD4D-4645-A1A7-10F195E71770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6" name="文本框 405">
                  <a:extLst>
                    <a:ext uri="{FF2B5EF4-FFF2-40B4-BE49-F238E27FC236}">
                      <a16:creationId xmlns:a16="http://schemas.microsoft.com/office/drawing/2014/main" id="{25E00A03-2FBA-4667-AE68-AF893FF925FC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Tile2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407" name="文本框 406">
                  <a:extLst>
                    <a:ext uri="{FF2B5EF4-FFF2-40B4-BE49-F238E27FC236}">
                      <a16:creationId xmlns:a16="http://schemas.microsoft.com/office/drawing/2014/main" id="{808AB9AB-8F91-45A8-81F6-8A91A88DA537}"/>
                    </a:ext>
                  </a:extLst>
                </p:cNvPr>
                <p:cNvSpPr txBox="1"/>
                <p:nvPr/>
              </p:nvSpPr>
              <p:spPr>
                <a:xfrm>
                  <a:off x="2554379" y="1328303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68" name="组合 367">
                <a:extLst>
                  <a:ext uri="{FF2B5EF4-FFF2-40B4-BE49-F238E27FC236}">
                    <a16:creationId xmlns:a16="http://schemas.microsoft.com/office/drawing/2014/main" id="{F1C1D930-3ED7-4FE1-B776-8AEF567D8B78}"/>
                  </a:ext>
                </a:extLst>
              </p:cNvPr>
              <p:cNvGrpSpPr/>
              <p:nvPr/>
            </p:nvGrpSpPr>
            <p:grpSpPr>
              <a:xfrm>
                <a:off x="4389862" y="1369027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FC4A3C82-3D4E-48F3-9BE1-A510698347D1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3" name="矩形 392">
                  <a:extLst>
                    <a:ext uri="{FF2B5EF4-FFF2-40B4-BE49-F238E27FC236}">
                      <a16:creationId xmlns:a16="http://schemas.microsoft.com/office/drawing/2014/main" id="{8270E906-E26F-4394-B943-F65AEA7B3252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4" name="矩形 393">
                  <a:extLst>
                    <a:ext uri="{FF2B5EF4-FFF2-40B4-BE49-F238E27FC236}">
                      <a16:creationId xmlns:a16="http://schemas.microsoft.com/office/drawing/2014/main" id="{E1B81C9F-435E-4E47-A3BB-0295930AF03A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5" name="矩形 394">
                  <a:extLst>
                    <a:ext uri="{FF2B5EF4-FFF2-40B4-BE49-F238E27FC236}">
                      <a16:creationId xmlns:a16="http://schemas.microsoft.com/office/drawing/2014/main" id="{54C9F1DF-7344-4088-B277-8F5D3DABE2C7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6" name="矩形 395">
                  <a:extLst>
                    <a:ext uri="{FF2B5EF4-FFF2-40B4-BE49-F238E27FC236}">
                      <a16:creationId xmlns:a16="http://schemas.microsoft.com/office/drawing/2014/main" id="{7D535039-ACEC-41A7-B94B-0F821E1CAF04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7" name="矩形 396">
                  <a:extLst>
                    <a:ext uri="{FF2B5EF4-FFF2-40B4-BE49-F238E27FC236}">
                      <a16:creationId xmlns:a16="http://schemas.microsoft.com/office/drawing/2014/main" id="{F02FA9B9-3F56-4244-AC78-24C1EDFC0C7D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8" name="文本框 397">
                  <a:extLst>
                    <a:ext uri="{FF2B5EF4-FFF2-40B4-BE49-F238E27FC236}">
                      <a16:creationId xmlns:a16="http://schemas.microsoft.com/office/drawing/2014/main" id="{0BDB744E-9760-4355-9565-58420793F722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Tile3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99" name="文本框 398">
                  <a:extLst>
                    <a:ext uri="{FF2B5EF4-FFF2-40B4-BE49-F238E27FC236}">
                      <a16:creationId xmlns:a16="http://schemas.microsoft.com/office/drawing/2014/main" id="{FE3D1926-560C-4623-A7D9-BEFE0D72B867}"/>
                    </a:ext>
                  </a:extLst>
                </p:cNvPr>
                <p:cNvSpPr txBox="1"/>
                <p:nvPr/>
              </p:nvSpPr>
              <p:spPr>
                <a:xfrm>
                  <a:off x="2554828" y="1340387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69" name="组合 368">
                <a:extLst>
                  <a:ext uri="{FF2B5EF4-FFF2-40B4-BE49-F238E27FC236}">
                    <a16:creationId xmlns:a16="http://schemas.microsoft.com/office/drawing/2014/main" id="{BAFBFFE5-709A-4251-85B0-520F10003E9A}"/>
                  </a:ext>
                </a:extLst>
              </p:cNvPr>
              <p:cNvGrpSpPr/>
              <p:nvPr/>
            </p:nvGrpSpPr>
            <p:grpSpPr>
              <a:xfrm>
                <a:off x="5137685" y="1476514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3809A80F-F022-4941-9F8B-8F7C6A89FDCD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5" name="矩形 384">
                  <a:extLst>
                    <a:ext uri="{FF2B5EF4-FFF2-40B4-BE49-F238E27FC236}">
                      <a16:creationId xmlns:a16="http://schemas.microsoft.com/office/drawing/2014/main" id="{BC336D6C-06F4-4183-9E61-6DE9EACCB2EE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6" name="矩形 385">
                  <a:extLst>
                    <a:ext uri="{FF2B5EF4-FFF2-40B4-BE49-F238E27FC236}">
                      <a16:creationId xmlns:a16="http://schemas.microsoft.com/office/drawing/2014/main" id="{51BDE3C2-9066-4941-8710-0D2337F58B6F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7" name="矩形 386">
                  <a:extLst>
                    <a:ext uri="{FF2B5EF4-FFF2-40B4-BE49-F238E27FC236}">
                      <a16:creationId xmlns:a16="http://schemas.microsoft.com/office/drawing/2014/main" id="{5719C9F9-D13C-48E4-AC85-1658EFC76A8C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8" name="矩形 387">
                  <a:extLst>
                    <a:ext uri="{FF2B5EF4-FFF2-40B4-BE49-F238E27FC236}">
                      <a16:creationId xmlns:a16="http://schemas.microsoft.com/office/drawing/2014/main" id="{D8D603EE-EC60-40A9-BB37-88AD7CA17813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9" name="矩形 388">
                  <a:extLst>
                    <a:ext uri="{FF2B5EF4-FFF2-40B4-BE49-F238E27FC236}">
                      <a16:creationId xmlns:a16="http://schemas.microsoft.com/office/drawing/2014/main" id="{1B0A9EA0-FD90-4BF9-9AAF-8337D0816318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0" name="文本框 389">
                  <a:extLst>
                    <a:ext uri="{FF2B5EF4-FFF2-40B4-BE49-F238E27FC236}">
                      <a16:creationId xmlns:a16="http://schemas.microsoft.com/office/drawing/2014/main" id="{697DD38F-4880-4BD7-91E6-B1FDBA0D1500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Tile4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91" name="文本框 390">
                  <a:extLst>
                    <a:ext uri="{FF2B5EF4-FFF2-40B4-BE49-F238E27FC236}">
                      <a16:creationId xmlns:a16="http://schemas.microsoft.com/office/drawing/2014/main" id="{3005FE15-C9AE-4802-A6F6-7A18621435CC}"/>
                    </a:ext>
                  </a:extLst>
                </p:cNvPr>
                <p:cNvSpPr txBox="1"/>
                <p:nvPr/>
              </p:nvSpPr>
              <p:spPr>
                <a:xfrm>
                  <a:off x="2539728" y="1313575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370" name="文本框 369">
                <a:extLst>
                  <a:ext uri="{FF2B5EF4-FFF2-40B4-BE49-F238E27FC236}">
                    <a16:creationId xmlns:a16="http://schemas.microsoft.com/office/drawing/2014/main" id="{7754B9A3-DD75-4A03-ADC1-C3FA64A19FDD}"/>
                  </a:ext>
                </a:extLst>
              </p:cNvPr>
              <p:cNvSpPr txBox="1"/>
              <p:nvPr/>
            </p:nvSpPr>
            <p:spPr>
              <a:xfrm>
                <a:off x="7393151" y="1780266"/>
                <a:ext cx="5995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DB 1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VM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371" name="组合 370">
                <a:extLst>
                  <a:ext uri="{FF2B5EF4-FFF2-40B4-BE49-F238E27FC236}">
                    <a16:creationId xmlns:a16="http://schemas.microsoft.com/office/drawing/2014/main" id="{E711BC74-ADE4-47D6-B255-2DD47E9D61D3}"/>
                  </a:ext>
                </a:extLst>
              </p:cNvPr>
              <p:cNvGrpSpPr/>
              <p:nvPr/>
            </p:nvGrpSpPr>
            <p:grpSpPr>
              <a:xfrm>
                <a:off x="5567255" y="1471266"/>
                <a:ext cx="1825896" cy="223795"/>
                <a:chOff x="7140433" y="557789"/>
                <a:chExt cx="2860548" cy="421091"/>
              </a:xfrm>
            </p:grpSpPr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D30FF7C1-FBB1-4BB9-BCC4-32C2DAEB0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0433" y="557789"/>
                  <a:ext cx="2860548" cy="5137"/>
                </a:xfrm>
                <a:prstGeom prst="line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2" name="直接箭头连接符 381">
                  <a:extLst>
                    <a:ext uri="{FF2B5EF4-FFF2-40B4-BE49-F238E27FC236}">
                      <a16:creationId xmlns:a16="http://schemas.microsoft.com/office/drawing/2014/main" id="{B4313708-81B1-4E4D-99DA-85FB86019980}"/>
                    </a:ext>
                  </a:extLst>
                </p:cNvPr>
                <p:cNvCxnSpPr/>
                <p:nvPr/>
              </p:nvCxnSpPr>
              <p:spPr>
                <a:xfrm>
                  <a:off x="7140433" y="603608"/>
                  <a:ext cx="0" cy="375272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83" name="直接箭头连接符 382">
                  <a:extLst>
                    <a:ext uri="{FF2B5EF4-FFF2-40B4-BE49-F238E27FC236}">
                      <a16:creationId xmlns:a16="http://schemas.microsoft.com/office/drawing/2014/main" id="{34EF8641-D8FD-4D1C-B805-A96A1C084BF1}"/>
                    </a:ext>
                  </a:extLst>
                </p:cNvPr>
                <p:cNvCxnSpPr/>
                <p:nvPr/>
              </p:nvCxnSpPr>
              <p:spPr>
                <a:xfrm>
                  <a:off x="9982321" y="557789"/>
                  <a:ext cx="0" cy="375272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cxnSp>
            <p:nvCxnSpPr>
              <p:cNvPr id="372" name="直接连接符 371">
                <a:extLst>
                  <a:ext uri="{FF2B5EF4-FFF2-40B4-BE49-F238E27FC236}">
                    <a16:creationId xmlns:a16="http://schemas.microsoft.com/office/drawing/2014/main" id="{DC9637B8-942F-41A3-9045-B013ED3133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3188" y="1355761"/>
                <a:ext cx="2797115" cy="8978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3" name="直接箭头连接符 372">
                <a:extLst>
                  <a:ext uri="{FF2B5EF4-FFF2-40B4-BE49-F238E27FC236}">
                    <a16:creationId xmlns:a16="http://schemas.microsoft.com/office/drawing/2014/main" id="{B09A8162-A7E6-40F3-9BC3-9DD19B584B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089" y="1355761"/>
                <a:ext cx="0" cy="27065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74" name="直接箭头连接符 373">
                <a:extLst>
                  <a:ext uri="{FF2B5EF4-FFF2-40B4-BE49-F238E27FC236}">
                    <a16:creationId xmlns:a16="http://schemas.microsoft.com/office/drawing/2014/main" id="{1DA057DA-3003-4EE3-B578-B2ECE782DE70}"/>
                  </a:ext>
                </a:extLst>
              </p:cNvPr>
              <p:cNvCxnSpPr/>
              <p:nvPr/>
            </p:nvCxnSpPr>
            <p:spPr>
              <a:xfrm>
                <a:off x="7581313" y="1364739"/>
                <a:ext cx="0" cy="323994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75" name="直接连接符 374">
                <a:extLst>
                  <a:ext uri="{FF2B5EF4-FFF2-40B4-BE49-F238E27FC236}">
                    <a16:creationId xmlns:a16="http://schemas.microsoft.com/office/drawing/2014/main" id="{D460590F-4105-41D5-9FF8-235DAB6CD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703" y="1194916"/>
                <a:ext cx="3707795" cy="24011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6" name="直接箭头连接符 375">
                <a:extLst>
                  <a:ext uri="{FF2B5EF4-FFF2-40B4-BE49-F238E27FC236}">
                    <a16:creationId xmlns:a16="http://schemas.microsoft.com/office/drawing/2014/main" id="{A7EDA4FA-C8EA-44B3-8936-B70EE7C6AB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703" y="1195995"/>
                <a:ext cx="0" cy="33074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77" name="直接箭头连接符 376">
                <a:extLst>
                  <a:ext uri="{FF2B5EF4-FFF2-40B4-BE49-F238E27FC236}">
                    <a16:creationId xmlns:a16="http://schemas.microsoft.com/office/drawing/2014/main" id="{D005CF70-CD3E-40DB-B3D7-A49197B36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944" y="1218927"/>
                <a:ext cx="0" cy="44503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78" name="直接连接符 377">
                <a:extLst>
                  <a:ext uri="{FF2B5EF4-FFF2-40B4-BE49-F238E27FC236}">
                    <a16:creationId xmlns:a16="http://schemas.microsoft.com/office/drawing/2014/main" id="{DF7DFAA7-69EF-4F1F-95EF-45F2DAD560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5884" y="1046892"/>
                <a:ext cx="4675397" cy="11905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79" name="直接箭头连接符 378">
                <a:extLst>
                  <a:ext uri="{FF2B5EF4-FFF2-40B4-BE49-F238E27FC236}">
                    <a16:creationId xmlns:a16="http://schemas.microsoft.com/office/drawing/2014/main" id="{FCBD501B-4316-4A48-AB11-4B7C65D27C60}"/>
                  </a:ext>
                </a:extLst>
              </p:cNvPr>
              <p:cNvCxnSpPr/>
              <p:nvPr/>
            </p:nvCxnSpPr>
            <p:spPr>
              <a:xfrm>
                <a:off x="3284491" y="1051894"/>
                <a:ext cx="0" cy="33406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80" name="直接箭头连接符 379">
                <a:extLst>
                  <a:ext uri="{FF2B5EF4-FFF2-40B4-BE49-F238E27FC236}">
                    <a16:creationId xmlns:a16="http://schemas.microsoft.com/office/drawing/2014/main" id="{11A02AB9-7E1E-48BF-948B-57DC74609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0286" y="1046891"/>
                <a:ext cx="0" cy="6418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1F243F09-DFAB-4E9A-97C6-BC6852314411}"/>
                </a:ext>
              </a:extLst>
            </p:cNvPr>
            <p:cNvGrpSpPr/>
            <p:nvPr/>
          </p:nvGrpSpPr>
          <p:grpSpPr>
            <a:xfrm>
              <a:off x="2871392" y="2341658"/>
              <a:ext cx="5206481" cy="1309826"/>
              <a:chOff x="2842729" y="1046891"/>
              <a:chExt cx="5206481" cy="1309826"/>
            </a:xfrm>
          </p:grpSpPr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3CE74EC9-405D-4735-B701-D0844764D8BA}"/>
                  </a:ext>
                </a:extLst>
              </p:cNvPr>
              <p:cNvGrpSpPr/>
              <p:nvPr/>
            </p:nvGrpSpPr>
            <p:grpSpPr>
              <a:xfrm>
                <a:off x="2842729" y="1146972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57" name="矩形 356">
                  <a:extLst>
                    <a:ext uri="{FF2B5EF4-FFF2-40B4-BE49-F238E27FC236}">
                      <a16:creationId xmlns:a16="http://schemas.microsoft.com/office/drawing/2014/main" id="{578BFC8E-4FF1-4594-A6A5-E0488A2814F1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8" name="矩形 357">
                  <a:extLst>
                    <a:ext uri="{FF2B5EF4-FFF2-40B4-BE49-F238E27FC236}">
                      <a16:creationId xmlns:a16="http://schemas.microsoft.com/office/drawing/2014/main" id="{B15FE077-D716-4DDB-80FD-B1ED8E8833A2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9" name="矩形 358">
                  <a:extLst>
                    <a:ext uri="{FF2B5EF4-FFF2-40B4-BE49-F238E27FC236}">
                      <a16:creationId xmlns:a16="http://schemas.microsoft.com/office/drawing/2014/main" id="{A39F2E69-9FC0-4C74-A548-91B210FEEC83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0" name="矩形 359">
                  <a:extLst>
                    <a:ext uri="{FF2B5EF4-FFF2-40B4-BE49-F238E27FC236}">
                      <a16:creationId xmlns:a16="http://schemas.microsoft.com/office/drawing/2014/main" id="{A2E8637B-7426-46B4-938D-54A0C4E712FE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07B7CAE8-AF6E-4B42-8FF9-0EC0F3D28C2E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AE1707AD-6FD0-4369-A8D9-4CF6D2AC9A8C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3" name="文本框 362">
                  <a:extLst>
                    <a:ext uri="{FF2B5EF4-FFF2-40B4-BE49-F238E27FC236}">
                      <a16:creationId xmlns:a16="http://schemas.microsoft.com/office/drawing/2014/main" id="{DBF649F0-8021-43AD-97F4-8B787A624C4F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Tile5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64" name="文本框 363">
                  <a:extLst>
                    <a:ext uri="{FF2B5EF4-FFF2-40B4-BE49-F238E27FC236}">
                      <a16:creationId xmlns:a16="http://schemas.microsoft.com/office/drawing/2014/main" id="{6E1ADB0F-43DF-4534-A2D6-FA1755ED71A0}"/>
                    </a:ext>
                  </a:extLst>
                </p:cNvPr>
                <p:cNvSpPr txBox="1"/>
                <p:nvPr/>
              </p:nvSpPr>
              <p:spPr>
                <a:xfrm>
                  <a:off x="2567401" y="1371860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315" name="矩形 314">
                <a:extLst>
                  <a:ext uri="{FF2B5EF4-FFF2-40B4-BE49-F238E27FC236}">
                    <a16:creationId xmlns:a16="http://schemas.microsoft.com/office/drawing/2014/main" id="{22E9CE57-FCFF-4A1C-8BD9-A441FF7A2423}"/>
                  </a:ext>
                </a:extLst>
              </p:cNvPr>
              <p:cNvSpPr/>
              <p:nvPr/>
            </p:nvSpPr>
            <p:spPr>
              <a:xfrm>
                <a:off x="7211327" y="1679099"/>
                <a:ext cx="837883" cy="580055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16" name="组合 315">
                <a:extLst>
                  <a:ext uri="{FF2B5EF4-FFF2-40B4-BE49-F238E27FC236}">
                    <a16:creationId xmlns:a16="http://schemas.microsoft.com/office/drawing/2014/main" id="{7EDAB4F5-26D0-4BFE-93B1-9E8B24870EE2}"/>
                  </a:ext>
                </a:extLst>
              </p:cNvPr>
              <p:cNvGrpSpPr/>
              <p:nvPr/>
            </p:nvGrpSpPr>
            <p:grpSpPr>
              <a:xfrm>
                <a:off x="3613904" y="1276424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49" name="矩形 348">
                  <a:extLst>
                    <a:ext uri="{FF2B5EF4-FFF2-40B4-BE49-F238E27FC236}">
                      <a16:creationId xmlns:a16="http://schemas.microsoft.com/office/drawing/2014/main" id="{45FA94DC-F677-4E0F-8C34-3E720648FF64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0" name="矩形 349">
                  <a:extLst>
                    <a:ext uri="{FF2B5EF4-FFF2-40B4-BE49-F238E27FC236}">
                      <a16:creationId xmlns:a16="http://schemas.microsoft.com/office/drawing/2014/main" id="{CE4E7EEC-9B77-4353-82CC-387B29DF5EAC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85BE067F-E8EA-4B25-9246-A98BB8C7C521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A62DF011-E010-4D20-A853-F63BAA7FDE20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3" name="矩形 352">
                  <a:extLst>
                    <a:ext uri="{FF2B5EF4-FFF2-40B4-BE49-F238E27FC236}">
                      <a16:creationId xmlns:a16="http://schemas.microsoft.com/office/drawing/2014/main" id="{7125D5A6-B75D-42AF-BFC1-548DA8A81EF1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4" name="矩形 353">
                  <a:extLst>
                    <a:ext uri="{FF2B5EF4-FFF2-40B4-BE49-F238E27FC236}">
                      <a16:creationId xmlns:a16="http://schemas.microsoft.com/office/drawing/2014/main" id="{AF8C2BA9-EA71-4371-A879-8EEC60E46DF4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5" name="文本框 354">
                  <a:extLst>
                    <a:ext uri="{FF2B5EF4-FFF2-40B4-BE49-F238E27FC236}">
                      <a16:creationId xmlns:a16="http://schemas.microsoft.com/office/drawing/2014/main" id="{E9C1510C-2764-47E2-9534-1135D052B89E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Tile6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56" name="文本框 355">
                  <a:extLst>
                    <a:ext uri="{FF2B5EF4-FFF2-40B4-BE49-F238E27FC236}">
                      <a16:creationId xmlns:a16="http://schemas.microsoft.com/office/drawing/2014/main" id="{26F6D527-B7DD-41F6-ADC5-8C7318B539E1}"/>
                    </a:ext>
                  </a:extLst>
                </p:cNvPr>
                <p:cNvSpPr txBox="1"/>
                <p:nvPr/>
              </p:nvSpPr>
              <p:spPr>
                <a:xfrm>
                  <a:off x="2554379" y="1328303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E80EA908-B527-4CDE-8EE5-E1E1CE51D599}"/>
                  </a:ext>
                </a:extLst>
              </p:cNvPr>
              <p:cNvGrpSpPr/>
              <p:nvPr/>
            </p:nvGrpSpPr>
            <p:grpSpPr>
              <a:xfrm>
                <a:off x="4389862" y="1369027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41" name="矩形 340">
                  <a:extLst>
                    <a:ext uri="{FF2B5EF4-FFF2-40B4-BE49-F238E27FC236}">
                      <a16:creationId xmlns:a16="http://schemas.microsoft.com/office/drawing/2014/main" id="{5F79CE16-4A59-496C-9325-FB8BB76B29BF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2" name="矩形 341">
                  <a:extLst>
                    <a:ext uri="{FF2B5EF4-FFF2-40B4-BE49-F238E27FC236}">
                      <a16:creationId xmlns:a16="http://schemas.microsoft.com/office/drawing/2014/main" id="{52F60820-0407-4B1C-8CDD-658C0277AC3F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3" name="矩形 342">
                  <a:extLst>
                    <a:ext uri="{FF2B5EF4-FFF2-40B4-BE49-F238E27FC236}">
                      <a16:creationId xmlns:a16="http://schemas.microsoft.com/office/drawing/2014/main" id="{7FADA416-ED8C-4E5F-8E66-131A4C531DB1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4" name="矩形 343">
                  <a:extLst>
                    <a:ext uri="{FF2B5EF4-FFF2-40B4-BE49-F238E27FC236}">
                      <a16:creationId xmlns:a16="http://schemas.microsoft.com/office/drawing/2014/main" id="{ED3377A1-7D70-44FD-B099-A8BBFDE314DA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5" name="矩形 344">
                  <a:extLst>
                    <a:ext uri="{FF2B5EF4-FFF2-40B4-BE49-F238E27FC236}">
                      <a16:creationId xmlns:a16="http://schemas.microsoft.com/office/drawing/2014/main" id="{A69FA516-F414-4220-BC42-5AE31B3CF1FE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6" name="矩形 345">
                  <a:extLst>
                    <a:ext uri="{FF2B5EF4-FFF2-40B4-BE49-F238E27FC236}">
                      <a16:creationId xmlns:a16="http://schemas.microsoft.com/office/drawing/2014/main" id="{03696646-6F71-47D5-8EBE-CBEF09BA3A08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7" name="文本框 346">
                  <a:extLst>
                    <a:ext uri="{FF2B5EF4-FFF2-40B4-BE49-F238E27FC236}">
                      <a16:creationId xmlns:a16="http://schemas.microsoft.com/office/drawing/2014/main" id="{CBED9806-1774-4AC0-A2A5-3B2044D124E6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Tile7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48" name="文本框 347">
                  <a:extLst>
                    <a:ext uri="{FF2B5EF4-FFF2-40B4-BE49-F238E27FC236}">
                      <a16:creationId xmlns:a16="http://schemas.microsoft.com/office/drawing/2014/main" id="{5DC823D3-8609-41B0-BF02-BCEB54AD089F}"/>
                    </a:ext>
                  </a:extLst>
                </p:cNvPr>
                <p:cNvSpPr txBox="1"/>
                <p:nvPr/>
              </p:nvSpPr>
              <p:spPr>
                <a:xfrm>
                  <a:off x="2554828" y="1340387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4D5109E9-CD72-407B-A78E-8AB20BE66603}"/>
                  </a:ext>
                </a:extLst>
              </p:cNvPr>
              <p:cNvGrpSpPr/>
              <p:nvPr/>
            </p:nvGrpSpPr>
            <p:grpSpPr>
              <a:xfrm>
                <a:off x="5137685" y="1476514"/>
                <a:ext cx="1374710" cy="880203"/>
                <a:chOff x="2289110" y="1141430"/>
                <a:chExt cx="1374710" cy="880203"/>
              </a:xfrm>
            </p:grpSpPr>
            <p:sp>
              <p:nvSpPr>
                <p:cNvPr id="333" name="矩形 332">
                  <a:extLst>
                    <a:ext uri="{FF2B5EF4-FFF2-40B4-BE49-F238E27FC236}">
                      <a16:creationId xmlns:a16="http://schemas.microsoft.com/office/drawing/2014/main" id="{ECF9D874-0720-48F5-8CB5-D4AEAE473E8D}"/>
                    </a:ext>
                  </a:extLst>
                </p:cNvPr>
                <p:cNvSpPr/>
                <p:nvPr/>
              </p:nvSpPr>
              <p:spPr>
                <a:xfrm>
                  <a:off x="2289110" y="1148836"/>
                  <a:ext cx="1374710" cy="872797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4" name="矩形 333">
                  <a:extLst>
                    <a:ext uri="{FF2B5EF4-FFF2-40B4-BE49-F238E27FC236}">
                      <a16:creationId xmlns:a16="http://schemas.microsoft.com/office/drawing/2014/main" id="{B999A931-C815-4C84-8FEA-C002FA27223E}"/>
                    </a:ext>
                  </a:extLst>
                </p:cNvPr>
                <p:cNvSpPr/>
                <p:nvPr/>
              </p:nvSpPr>
              <p:spPr>
                <a:xfrm>
                  <a:off x="2376417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147901CC-D7CD-4E07-BD2B-D3C0F1D299E1}"/>
                    </a:ext>
                  </a:extLst>
                </p:cNvPr>
                <p:cNvSpPr/>
                <p:nvPr/>
              </p:nvSpPr>
              <p:spPr>
                <a:xfrm>
                  <a:off x="2619015" y="1359976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6" name="矩形 335">
                  <a:extLst>
                    <a:ext uri="{FF2B5EF4-FFF2-40B4-BE49-F238E27FC236}">
                      <a16:creationId xmlns:a16="http://schemas.microsoft.com/office/drawing/2014/main" id="{B39B5A4B-D911-4336-9E45-F3B2D937051A}"/>
                    </a:ext>
                  </a:extLst>
                </p:cNvPr>
                <p:cNvSpPr/>
                <p:nvPr/>
              </p:nvSpPr>
              <p:spPr>
                <a:xfrm>
                  <a:off x="2861613" y="1359975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7" name="矩形 336">
                  <a:extLst>
                    <a:ext uri="{FF2B5EF4-FFF2-40B4-BE49-F238E27FC236}">
                      <a16:creationId xmlns:a16="http://schemas.microsoft.com/office/drawing/2014/main" id="{2C7DBD70-9E07-40D0-9E54-073539A280C8}"/>
                    </a:ext>
                  </a:extLst>
                </p:cNvPr>
                <p:cNvSpPr/>
                <p:nvPr/>
              </p:nvSpPr>
              <p:spPr>
                <a:xfrm>
                  <a:off x="3104326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8" name="矩形 337">
                  <a:extLst>
                    <a:ext uri="{FF2B5EF4-FFF2-40B4-BE49-F238E27FC236}">
                      <a16:creationId xmlns:a16="http://schemas.microsoft.com/office/drawing/2014/main" id="{C0FA6815-0767-4E51-8BFF-3524CB6EF227}"/>
                    </a:ext>
                  </a:extLst>
                </p:cNvPr>
                <p:cNvSpPr/>
                <p:nvPr/>
              </p:nvSpPr>
              <p:spPr>
                <a:xfrm>
                  <a:off x="3353368" y="1359977"/>
                  <a:ext cx="223714" cy="564093"/>
                </a:xfrm>
                <a:prstGeom prst="rect">
                  <a:avLst/>
                </a:prstGeom>
                <a:solidFill>
                  <a:srgbClr val="4472C4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6460F60E-77BA-40D7-9841-0B7FD81F46BB}"/>
                    </a:ext>
                  </a:extLst>
                </p:cNvPr>
                <p:cNvSpPr txBox="1"/>
                <p:nvPr/>
              </p:nvSpPr>
              <p:spPr>
                <a:xfrm>
                  <a:off x="2687438" y="1141430"/>
                  <a:ext cx="45361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Tile8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  <p:sp>
              <p:nvSpPr>
                <p:cNvPr id="340" name="文本框 339">
                  <a:extLst>
                    <a:ext uri="{FF2B5EF4-FFF2-40B4-BE49-F238E27FC236}">
                      <a16:creationId xmlns:a16="http://schemas.microsoft.com/office/drawing/2014/main" id="{D9564EDD-3C3F-415D-A9C0-6B9987771BA0}"/>
                    </a:ext>
                  </a:extLst>
                </p:cNvPr>
                <p:cNvSpPr txBox="1"/>
                <p:nvPr/>
              </p:nvSpPr>
              <p:spPr>
                <a:xfrm>
                  <a:off x="2539728" y="1313575"/>
                  <a:ext cx="44408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APP</a:t>
                  </a:r>
                </a:p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等线" panose="020F0502020204030204"/>
                      <a:ea typeface="等线" panose="02010600030101010101" pitchFamily="2" charset="-122"/>
                    </a:rPr>
                    <a:t> VM</a:t>
                  </a:r>
                  <a:endParaRPr kumimoji="0" lang="zh-CN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endParaRPr>
                </a:p>
              </p:txBody>
            </p:sp>
          </p:grpSp>
          <p:sp>
            <p:nvSpPr>
              <p:cNvPr id="319" name="文本框 318">
                <a:extLst>
                  <a:ext uri="{FF2B5EF4-FFF2-40B4-BE49-F238E27FC236}">
                    <a16:creationId xmlns:a16="http://schemas.microsoft.com/office/drawing/2014/main" id="{FF850B0C-D042-467C-A6BF-145920B0B6A6}"/>
                  </a:ext>
                </a:extLst>
              </p:cNvPr>
              <p:cNvSpPr txBox="1"/>
              <p:nvPr/>
            </p:nvSpPr>
            <p:spPr>
              <a:xfrm>
                <a:off x="7393151" y="1780266"/>
                <a:ext cx="5995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DB 2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VM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grpSp>
            <p:nvGrpSpPr>
              <p:cNvPr id="320" name="组合 319">
                <a:extLst>
                  <a:ext uri="{FF2B5EF4-FFF2-40B4-BE49-F238E27FC236}">
                    <a16:creationId xmlns:a16="http://schemas.microsoft.com/office/drawing/2014/main" id="{666DC6B0-165A-4CC8-AAFE-E73C335BF9D7}"/>
                  </a:ext>
                </a:extLst>
              </p:cNvPr>
              <p:cNvGrpSpPr/>
              <p:nvPr/>
            </p:nvGrpSpPr>
            <p:grpSpPr>
              <a:xfrm>
                <a:off x="5567255" y="1471266"/>
                <a:ext cx="1825896" cy="223795"/>
                <a:chOff x="7140433" y="557789"/>
                <a:chExt cx="2860548" cy="421091"/>
              </a:xfrm>
            </p:grpSpPr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7BED78B3-BE54-4DD8-84B5-CCC3C4452B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40433" y="557789"/>
                  <a:ext cx="2860548" cy="5137"/>
                </a:xfrm>
                <a:prstGeom prst="line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1" name="直接箭头连接符 330">
                  <a:extLst>
                    <a:ext uri="{FF2B5EF4-FFF2-40B4-BE49-F238E27FC236}">
                      <a16:creationId xmlns:a16="http://schemas.microsoft.com/office/drawing/2014/main" id="{BFB38EE3-991A-4C3A-A347-A8BD22D32831}"/>
                    </a:ext>
                  </a:extLst>
                </p:cNvPr>
                <p:cNvCxnSpPr/>
                <p:nvPr/>
              </p:nvCxnSpPr>
              <p:spPr>
                <a:xfrm>
                  <a:off x="7140433" y="603608"/>
                  <a:ext cx="0" cy="375272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332" name="直接箭头连接符 331">
                  <a:extLst>
                    <a:ext uri="{FF2B5EF4-FFF2-40B4-BE49-F238E27FC236}">
                      <a16:creationId xmlns:a16="http://schemas.microsoft.com/office/drawing/2014/main" id="{E80DA1AE-DB79-4950-AA22-39156E391347}"/>
                    </a:ext>
                  </a:extLst>
                </p:cNvPr>
                <p:cNvCxnSpPr/>
                <p:nvPr/>
              </p:nvCxnSpPr>
              <p:spPr>
                <a:xfrm>
                  <a:off x="9982321" y="557789"/>
                  <a:ext cx="0" cy="375272"/>
                </a:xfrm>
                <a:prstGeom prst="straightConnector1">
                  <a:avLst/>
                </a:prstGeom>
                <a:noFill/>
                <a:ln w="31750" cap="flat" cmpd="sng" algn="ctr">
                  <a:solidFill>
                    <a:srgbClr val="00B05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cxnSp>
            <p:nvCxnSpPr>
              <p:cNvPr id="321" name="直接连接符 320">
                <a:extLst>
                  <a:ext uri="{FF2B5EF4-FFF2-40B4-BE49-F238E27FC236}">
                    <a16:creationId xmlns:a16="http://schemas.microsoft.com/office/drawing/2014/main" id="{6DD4D696-AAC1-41C4-A904-D53C8758D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3188" y="1355761"/>
                <a:ext cx="2797115" cy="8978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2" name="直接箭头连接符 321">
                <a:extLst>
                  <a:ext uri="{FF2B5EF4-FFF2-40B4-BE49-F238E27FC236}">
                    <a16:creationId xmlns:a16="http://schemas.microsoft.com/office/drawing/2014/main" id="{ECD42575-C516-4F87-B6B6-EF6A056D7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4089" y="1355761"/>
                <a:ext cx="0" cy="27065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23" name="直接箭头连接符 322">
                <a:extLst>
                  <a:ext uri="{FF2B5EF4-FFF2-40B4-BE49-F238E27FC236}">
                    <a16:creationId xmlns:a16="http://schemas.microsoft.com/office/drawing/2014/main" id="{E6FECDEB-98AA-449A-9B46-10FACA7A7E15}"/>
                  </a:ext>
                </a:extLst>
              </p:cNvPr>
              <p:cNvCxnSpPr/>
              <p:nvPr/>
            </p:nvCxnSpPr>
            <p:spPr>
              <a:xfrm>
                <a:off x="7581313" y="1364739"/>
                <a:ext cx="0" cy="323994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24" name="直接连接符 323">
                <a:extLst>
                  <a:ext uri="{FF2B5EF4-FFF2-40B4-BE49-F238E27FC236}">
                    <a16:creationId xmlns:a16="http://schemas.microsoft.com/office/drawing/2014/main" id="{C847C994-AED3-406E-A5D9-F4EF0FB40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703" y="1194916"/>
                <a:ext cx="3707795" cy="24011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5" name="直接箭头连接符 324">
                <a:extLst>
                  <a:ext uri="{FF2B5EF4-FFF2-40B4-BE49-F238E27FC236}">
                    <a16:creationId xmlns:a16="http://schemas.microsoft.com/office/drawing/2014/main" id="{9DC55116-40CA-4743-8D00-E90D07CA2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7703" y="1195995"/>
                <a:ext cx="0" cy="33074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26" name="直接箭头连接符 325">
                <a:extLst>
                  <a:ext uri="{FF2B5EF4-FFF2-40B4-BE49-F238E27FC236}">
                    <a16:creationId xmlns:a16="http://schemas.microsoft.com/office/drawing/2014/main" id="{81514715-4611-49E9-BF50-24C0DCF99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61944" y="1218927"/>
                <a:ext cx="0" cy="445031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27" name="直接连接符 326">
                <a:extLst>
                  <a:ext uri="{FF2B5EF4-FFF2-40B4-BE49-F238E27FC236}">
                    <a16:creationId xmlns:a16="http://schemas.microsoft.com/office/drawing/2014/main" id="{C6843582-ED01-4C8C-A846-032993401E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5884" y="1046892"/>
                <a:ext cx="4675397" cy="11905"/>
              </a:xfrm>
              <a:prstGeom prst="line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28" name="直接箭头连接符 327">
                <a:extLst>
                  <a:ext uri="{FF2B5EF4-FFF2-40B4-BE49-F238E27FC236}">
                    <a16:creationId xmlns:a16="http://schemas.microsoft.com/office/drawing/2014/main" id="{D7AD6005-A203-4885-BBEC-8B340DF8CE81}"/>
                  </a:ext>
                </a:extLst>
              </p:cNvPr>
              <p:cNvCxnSpPr/>
              <p:nvPr/>
            </p:nvCxnSpPr>
            <p:spPr>
              <a:xfrm>
                <a:off x="3284491" y="1051894"/>
                <a:ext cx="0" cy="33406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29" name="直接箭头连接符 328">
                <a:extLst>
                  <a:ext uri="{FF2B5EF4-FFF2-40B4-BE49-F238E27FC236}">
                    <a16:creationId xmlns:a16="http://schemas.microsoft.com/office/drawing/2014/main" id="{6085F9A2-997F-42DE-A658-ED9F0BA58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0286" y="1046891"/>
                <a:ext cx="0" cy="641842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E22E39A0-4D45-45C9-8BF0-84714C874AD8}"/>
                </a:ext>
              </a:extLst>
            </p:cNvPr>
            <p:cNvSpPr/>
            <p:nvPr/>
          </p:nvSpPr>
          <p:spPr>
            <a:xfrm>
              <a:off x="2892035" y="3680785"/>
              <a:ext cx="5134861" cy="306445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9" name="文本框 288">
              <a:extLst>
                <a:ext uri="{FF2B5EF4-FFF2-40B4-BE49-F238E27FC236}">
                  <a16:creationId xmlns:a16="http://schemas.microsoft.com/office/drawing/2014/main" id="{7D946241-E19C-48BD-AE66-CE8A07B08521}"/>
                </a:ext>
              </a:extLst>
            </p:cNvPr>
            <p:cNvSpPr txBox="1"/>
            <p:nvPr/>
          </p:nvSpPr>
          <p:spPr>
            <a:xfrm>
              <a:off x="4773484" y="3698265"/>
              <a:ext cx="2914244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Virtualization  Layer  and Hardware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290" name="文本框 289">
              <a:extLst>
                <a:ext uri="{FF2B5EF4-FFF2-40B4-BE49-F238E27FC236}">
                  <a16:creationId xmlns:a16="http://schemas.microsoft.com/office/drawing/2014/main" id="{4011F011-AEDD-444F-949D-59DA38DAC3A6}"/>
                </a:ext>
              </a:extLst>
            </p:cNvPr>
            <p:cNvSpPr txBox="1"/>
            <p:nvPr/>
          </p:nvSpPr>
          <p:spPr>
            <a:xfrm>
              <a:off x="2930036" y="3717894"/>
              <a:ext cx="29142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Green</a:t>
              </a:r>
              <a:r>
                <a:rPr kumimoji="0" lang="en-US" altLang="zh-CN" sz="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=network IO</a:t>
              </a:r>
              <a:endPara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291" name="直接连接符 290">
              <a:extLst>
                <a:ext uri="{FF2B5EF4-FFF2-40B4-BE49-F238E27FC236}">
                  <a16:creationId xmlns:a16="http://schemas.microsoft.com/office/drawing/2014/main" id="{C7801ABD-A31A-4A87-8D3F-8840EDF27C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0861" y="4238417"/>
              <a:ext cx="5530315" cy="9784"/>
            </a:xfrm>
            <a:prstGeom prst="line">
              <a:avLst/>
            </a:prstGeom>
            <a:noFill/>
            <a:ln w="19050" cap="flat" cmpd="sng" algn="ctr">
              <a:solidFill>
                <a:srgbClr val="4472C4"/>
              </a:solidFill>
              <a:prstDash val="lgDash"/>
              <a:miter lim="800000"/>
            </a:ln>
            <a:effectLst/>
          </p:spPr>
        </p:cxnSp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C414B4FA-6EBF-417A-A5A2-001B0190EA74}"/>
                </a:ext>
              </a:extLst>
            </p:cNvPr>
            <p:cNvGrpSpPr/>
            <p:nvPr/>
          </p:nvGrpSpPr>
          <p:grpSpPr>
            <a:xfrm>
              <a:off x="2887342" y="4265506"/>
              <a:ext cx="4732625" cy="350210"/>
              <a:chOff x="2883909" y="4176132"/>
              <a:chExt cx="4732625" cy="350210"/>
            </a:xfrm>
          </p:grpSpPr>
          <p:sp>
            <p:nvSpPr>
              <p:cNvPr id="300" name="矩形 299">
                <a:extLst>
                  <a:ext uri="{FF2B5EF4-FFF2-40B4-BE49-F238E27FC236}">
                    <a16:creationId xmlns:a16="http://schemas.microsoft.com/office/drawing/2014/main" id="{F6289098-718B-420B-95BA-64983EE5D096}"/>
                  </a:ext>
                </a:extLst>
              </p:cNvPr>
              <p:cNvSpPr/>
              <p:nvPr/>
            </p:nvSpPr>
            <p:spPr>
              <a:xfrm>
                <a:off x="2883909" y="4248484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1" name="文本框 300">
                <a:extLst>
                  <a:ext uri="{FF2B5EF4-FFF2-40B4-BE49-F238E27FC236}">
                    <a16:creationId xmlns:a16="http://schemas.microsoft.com/office/drawing/2014/main" id="{0AA57C82-361B-4BF2-B148-683EC8BB2C72}"/>
                  </a:ext>
                </a:extLst>
              </p:cNvPr>
              <p:cNvSpPr txBox="1"/>
              <p:nvPr/>
            </p:nvSpPr>
            <p:spPr>
              <a:xfrm>
                <a:off x="2968915" y="4187788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Tile1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2" name="矩形 301">
                <a:extLst>
                  <a:ext uri="{FF2B5EF4-FFF2-40B4-BE49-F238E27FC236}">
                    <a16:creationId xmlns:a16="http://schemas.microsoft.com/office/drawing/2014/main" id="{736B2952-BCDD-437D-A4CB-2C3515DB26F8}"/>
                  </a:ext>
                </a:extLst>
              </p:cNvPr>
              <p:cNvSpPr/>
              <p:nvPr/>
            </p:nvSpPr>
            <p:spPr>
              <a:xfrm>
                <a:off x="3609618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3" name="矩形 302">
                <a:extLst>
                  <a:ext uri="{FF2B5EF4-FFF2-40B4-BE49-F238E27FC236}">
                    <a16:creationId xmlns:a16="http://schemas.microsoft.com/office/drawing/2014/main" id="{852011F2-A585-448F-9F64-96F2E1D13106}"/>
                  </a:ext>
                </a:extLst>
              </p:cNvPr>
              <p:cNvSpPr/>
              <p:nvPr/>
            </p:nvSpPr>
            <p:spPr>
              <a:xfrm>
                <a:off x="4285832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4" name="矩形 303">
                <a:extLst>
                  <a:ext uri="{FF2B5EF4-FFF2-40B4-BE49-F238E27FC236}">
                    <a16:creationId xmlns:a16="http://schemas.microsoft.com/office/drawing/2014/main" id="{0341B73D-F913-4524-A6AB-3BF0584F51B0}"/>
                  </a:ext>
                </a:extLst>
              </p:cNvPr>
              <p:cNvSpPr/>
              <p:nvPr/>
            </p:nvSpPr>
            <p:spPr>
              <a:xfrm>
                <a:off x="4979011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5" name="矩形 304">
                <a:extLst>
                  <a:ext uri="{FF2B5EF4-FFF2-40B4-BE49-F238E27FC236}">
                    <a16:creationId xmlns:a16="http://schemas.microsoft.com/office/drawing/2014/main" id="{92C1CBEE-31AE-4F18-8D07-65BEE9B0953E}"/>
                  </a:ext>
                </a:extLst>
              </p:cNvPr>
              <p:cNvSpPr/>
              <p:nvPr/>
            </p:nvSpPr>
            <p:spPr>
              <a:xfrm>
                <a:off x="5647258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6" name="矩形 305">
                <a:extLst>
                  <a:ext uri="{FF2B5EF4-FFF2-40B4-BE49-F238E27FC236}">
                    <a16:creationId xmlns:a16="http://schemas.microsoft.com/office/drawing/2014/main" id="{02D4973B-8821-41A2-B56A-7ABBE7A547C6}"/>
                  </a:ext>
                </a:extLst>
              </p:cNvPr>
              <p:cNvSpPr/>
              <p:nvPr/>
            </p:nvSpPr>
            <p:spPr>
              <a:xfrm>
                <a:off x="6330031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7" name="矩形 306">
                <a:extLst>
                  <a:ext uri="{FF2B5EF4-FFF2-40B4-BE49-F238E27FC236}">
                    <a16:creationId xmlns:a16="http://schemas.microsoft.com/office/drawing/2014/main" id="{88FC7983-4870-4A0B-9641-4CC621581016}"/>
                  </a:ext>
                </a:extLst>
              </p:cNvPr>
              <p:cNvSpPr/>
              <p:nvPr/>
            </p:nvSpPr>
            <p:spPr>
              <a:xfrm>
                <a:off x="7010784" y="4241848"/>
                <a:ext cx="605750" cy="249821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00B0F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08" name="文本框 307">
                <a:extLst>
                  <a:ext uri="{FF2B5EF4-FFF2-40B4-BE49-F238E27FC236}">
                    <a16:creationId xmlns:a16="http://schemas.microsoft.com/office/drawing/2014/main" id="{F59963C5-2B12-4B23-9329-4FE230384D2D}"/>
                  </a:ext>
                </a:extLst>
              </p:cNvPr>
              <p:cNvSpPr txBox="1"/>
              <p:nvPr/>
            </p:nvSpPr>
            <p:spPr>
              <a:xfrm>
                <a:off x="3733640" y="4201013"/>
                <a:ext cx="533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Tile2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9" name="文本框 308">
                <a:extLst>
                  <a:ext uri="{FF2B5EF4-FFF2-40B4-BE49-F238E27FC236}">
                    <a16:creationId xmlns:a16="http://schemas.microsoft.com/office/drawing/2014/main" id="{16C99BE1-EA4A-4C7D-AC52-AE87CA68EF03}"/>
                  </a:ext>
                </a:extLst>
              </p:cNvPr>
              <p:cNvSpPr txBox="1"/>
              <p:nvPr/>
            </p:nvSpPr>
            <p:spPr>
              <a:xfrm>
                <a:off x="4344448" y="4176133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Tile3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0" name="文本框 309">
                <a:extLst>
                  <a:ext uri="{FF2B5EF4-FFF2-40B4-BE49-F238E27FC236}">
                    <a16:creationId xmlns:a16="http://schemas.microsoft.com/office/drawing/2014/main" id="{9733AC78-00A8-4C88-818B-35AFE0BF0E85}"/>
                  </a:ext>
                </a:extLst>
              </p:cNvPr>
              <p:cNvSpPr txBox="1"/>
              <p:nvPr/>
            </p:nvSpPr>
            <p:spPr>
              <a:xfrm>
                <a:off x="5028460" y="4186505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Tile4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1" name="文本框 310">
                <a:extLst>
                  <a:ext uri="{FF2B5EF4-FFF2-40B4-BE49-F238E27FC236}">
                    <a16:creationId xmlns:a16="http://schemas.microsoft.com/office/drawing/2014/main" id="{2E0FC64B-F289-45A1-A4D2-348F20C1F669}"/>
                  </a:ext>
                </a:extLst>
              </p:cNvPr>
              <p:cNvSpPr txBox="1"/>
              <p:nvPr/>
            </p:nvSpPr>
            <p:spPr>
              <a:xfrm>
                <a:off x="5714976" y="4180284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Tile5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2" name="文本框 311">
                <a:extLst>
                  <a:ext uri="{FF2B5EF4-FFF2-40B4-BE49-F238E27FC236}">
                    <a16:creationId xmlns:a16="http://schemas.microsoft.com/office/drawing/2014/main" id="{B166272C-E3EE-4EF4-B9AE-7D2E164BD89E}"/>
                  </a:ext>
                </a:extLst>
              </p:cNvPr>
              <p:cNvSpPr txBox="1"/>
              <p:nvPr/>
            </p:nvSpPr>
            <p:spPr>
              <a:xfrm>
                <a:off x="6390814" y="4176132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Tile6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3" name="文本框 312">
                <a:extLst>
                  <a:ext uri="{FF2B5EF4-FFF2-40B4-BE49-F238E27FC236}">
                    <a16:creationId xmlns:a16="http://schemas.microsoft.com/office/drawing/2014/main" id="{0AD7874B-7925-4C94-8997-858B0D33D871}"/>
                  </a:ext>
                </a:extLst>
              </p:cNvPr>
              <p:cNvSpPr txBox="1"/>
              <p:nvPr/>
            </p:nvSpPr>
            <p:spPr>
              <a:xfrm>
                <a:off x="7067128" y="4183807"/>
                <a:ext cx="5331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9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 </a:t>
                </a: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Tile7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F0502020204030204"/>
                    <a:ea typeface="等线" panose="02010600030101010101" pitchFamily="2" charset="-122"/>
                  </a:rPr>
                  <a:t>Driver</a:t>
                </a:r>
                <a:endParaRPr kumimoji="0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293" name="箭头: 上下 292">
              <a:extLst>
                <a:ext uri="{FF2B5EF4-FFF2-40B4-BE49-F238E27FC236}">
                  <a16:creationId xmlns:a16="http://schemas.microsoft.com/office/drawing/2014/main" id="{CA4F9029-808C-4D18-A8E4-DF7865F31F72}"/>
                </a:ext>
              </a:extLst>
            </p:cNvPr>
            <p:cNvSpPr/>
            <p:nvPr/>
          </p:nvSpPr>
          <p:spPr>
            <a:xfrm>
              <a:off x="3148483" y="4024940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4" name="箭头: 上下 293">
              <a:extLst>
                <a:ext uri="{FF2B5EF4-FFF2-40B4-BE49-F238E27FC236}">
                  <a16:creationId xmlns:a16="http://schemas.microsoft.com/office/drawing/2014/main" id="{89667EB0-13C6-4D77-B737-BFE871495FC4}"/>
                </a:ext>
              </a:extLst>
            </p:cNvPr>
            <p:cNvSpPr/>
            <p:nvPr/>
          </p:nvSpPr>
          <p:spPr>
            <a:xfrm>
              <a:off x="3907492" y="4024940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5" name="箭头: 上下 294">
              <a:extLst>
                <a:ext uri="{FF2B5EF4-FFF2-40B4-BE49-F238E27FC236}">
                  <a16:creationId xmlns:a16="http://schemas.microsoft.com/office/drawing/2014/main" id="{5106BB32-7372-4143-823D-FEAB5995ADF1}"/>
                </a:ext>
              </a:extLst>
            </p:cNvPr>
            <p:cNvSpPr/>
            <p:nvPr/>
          </p:nvSpPr>
          <p:spPr>
            <a:xfrm>
              <a:off x="4536419" y="4034188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6" name="箭头: 上下 295">
              <a:extLst>
                <a:ext uri="{FF2B5EF4-FFF2-40B4-BE49-F238E27FC236}">
                  <a16:creationId xmlns:a16="http://schemas.microsoft.com/office/drawing/2014/main" id="{12B98135-1853-4803-AB24-6CB7828660E2}"/>
                </a:ext>
              </a:extLst>
            </p:cNvPr>
            <p:cNvSpPr/>
            <p:nvPr/>
          </p:nvSpPr>
          <p:spPr>
            <a:xfrm>
              <a:off x="5257397" y="4039358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7" name="箭头: 上下 296">
              <a:extLst>
                <a:ext uri="{FF2B5EF4-FFF2-40B4-BE49-F238E27FC236}">
                  <a16:creationId xmlns:a16="http://schemas.microsoft.com/office/drawing/2014/main" id="{C8E2195C-57CD-4481-A8F1-58B36DA89AF0}"/>
                </a:ext>
              </a:extLst>
            </p:cNvPr>
            <p:cNvSpPr/>
            <p:nvPr/>
          </p:nvSpPr>
          <p:spPr>
            <a:xfrm>
              <a:off x="5881871" y="4034187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8" name="箭头: 上下 297">
              <a:extLst>
                <a:ext uri="{FF2B5EF4-FFF2-40B4-BE49-F238E27FC236}">
                  <a16:creationId xmlns:a16="http://schemas.microsoft.com/office/drawing/2014/main" id="{2D753AFF-D41D-4B53-B0E3-D97BB6D36A7B}"/>
                </a:ext>
              </a:extLst>
            </p:cNvPr>
            <p:cNvSpPr/>
            <p:nvPr/>
          </p:nvSpPr>
          <p:spPr>
            <a:xfrm>
              <a:off x="6569306" y="4034187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9" name="箭头: 上下 298">
              <a:extLst>
                <a:ext uri="{FF2B5EF4-FFF2-40B4-BE49-F238E27FC236}">
                  <a16:creationId xmlns:a16="http://schemas.microsoft.com/office/drawing/2014/main" id="{FE275846-5D7D-4D82-810E-0A028BE13886}"/>
                </a:ext>
              </a:extLst>
            </p:cNvPr>
            <p:cNvSpPr/>
            <p:nvPr/>
          </p:nvSpPr>
          <p:spPr>
            <a:xfrm>
              <a:off x="7228402" y="4034187"/>
              <a:ext cx="119076" cy="28487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06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超融合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FusionOne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HCI 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SPECVirt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54" name="灯片编号占位符 1">
            <a:extLst>
              <a:ext uri="{FF2B5EF4-FFF2-40B4-BE49-F238E27FC236}">
                <a16:creationId xmlns:a16="http://schemas.microsoft.com/office/drawing/2014/main" id="{E8F33B17-A8BB-4243-8ED3-C4955F72FB49}"/>
              </a:ext>
            </a:extLst>
          </p:cNvPr>
          <p:cNvSpPr txBox="1">
            <a:spLocks/>
          </p:cNvSpPr>
          <p:nvPr/>
        </p:nvSpPr>
        <p:spPr>
          <a:xfrm>
            <a:off x="622806" y="5973887"/>
            <a:ext cx="379156" cy="365125"/>
          </a:xfrm>
          <a:prstGeom prst="rect">
            <a:avLst/>
          </a:prstGeom>
        </p:spPr>
        <p:txBody>
          <a:bodyPr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5EB1C3-3A1F-5444-83DA-CFB0D9AA77F2}" type="slidenum">
              <a:rPr kumimoji="1" lang="zh-CN" alt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2FA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600" b="0" i="0" u="none" strike="noStrike" kern="1200" cap="none" spc="0" normalizeH="0" baseline="0" noProof="0" dirty="0">
              <a:ln>
                <a:noFill/>
              </a:ln>
              <a:solidFill>
                <a:srgbClr val="002FA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83A91D2-1F8E-4C01-AAB4-9F0B670D1C7E}"/>
              </a:ext>
            </a:extLst>
          </p:cNvPr>
          <p:cNvSpPr/>
          <p:nvPr/>
        </p:nvSpPr>
        <p:spPr>
          <a:xfrm>
            <a:off x="2240727" y="3334278"/>
            <a:ext cx="6801947" cy="1231802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CA033B2-F5DF-4104-A3C6-733A38593134}"/>
              </a:ext>
            </a:extLst>
          </p:cNvPr>
          <p:cNvSpPr/>
          <p:nvPr/>
        </p:nvSpPr>
        <p:spPr>
          <a:xfrm>
            <a:off x="336937" y="931354"/>
            <a:ext cx="9032014" cy="22335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0">
            <a:noAutofit/>
          </a:bodyPr>
          <a:lstStyle/>
          <a:p>
            <a:pPr marL="0" marR="0" lvl="0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FusionOne HCI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A04DE25-7DD5-49F6-BA16-49D2166F3B70}"/>
              </a:ext>
            </a:extLst>
          </p:cNvPr>
          <p:cNvSpPr/>
          <p:nvPr/>
        </p:nvSpPr>
        <p:spPr>
          <a:xfrm>
            <a:off x="2451956" y="1034780"/>
            <a:ext cx="870396" cy="571961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45E672A-262D-4106-B348-3F95400395C9}"/>
              </a:ext>
            </a:extLst>
          </p:cNvPr>
          <p:cNvSpPr/>
          <p:nvPr/>
        </p:nvSpPr>
        <p:spPr>
          <a:xfrm>
            <a:off x="2604713" y="1286696"/>
            <a:ext cx="556129" cy="219022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C7FD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app-server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0D864BED-98D4-47B7-A1C1-7E7D9E677844}"/>
              </a:ext>
            </a:extLst>
          </p:cNvPr>
          <p:cNvSpPr/>
          <p:nvPr/>
        </p:nvSpPr>
        <p:spPr>
          <a:xfrm>
            <a:off x="2240727" y="2044084"/>
            <a:ext cx="6734836" cy="981567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368800F-E5B0-4C43-8325-DAAC459F17FD}"/>
              </a:ext>
            </a:extLst>
          </p:cNvPr>
          <p:cNvSpPr txBox="1"/>
          <p:nvPr/>
        </p:nvSpPr>
        <p:spPr>
          <a:xfrm>
            <a:off x="6484726" y="1157763"/>
            <a:ext cx="483470" cy="430887"/>
          </a:xfrm>
          <a:prstGeom prst="rect">
            <a:avLst/>
          </a:prstGeom>
          <a:solidFill>
            <a:srgbClr val="28295E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lvl="0" indent="0" algn="ctr" defTabSz="2438338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"/>
              </a:rPr>
              <a:t>…</a:t>
            </a:r>
            <a:endParaRPr kumimoji="0" lang="zh-CN" altLang="en-US" sz="2800" b="0" i="0" u="none" strike="noStrike" kern="0" cap="none" spc="0" normalizeH="0" baseline="0" noProof="0" dirty="0" err="1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"/>
            </a:endParaRPr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CAC93C9F-2F1D-4F06-8449-337E2C216DC4}"/>
              </a:ext>
            </a:extLst>
          </p:cNvPr>
          <p:cNvCxnSpPr>
            <a:cxnSpLocks/>
            <a:stCxn id="57" idx="2"/>
            <a:endCxn id="59" idx="0"/>
          </p:cNvCxnSpPr>
          <p:nvPr/>
        </p:nvCxnSpPr>
        <p:spPr>
          <a:xfrm>
            <a:off x="2887154" y="1606741"/>
            <a:ext cx="2720991" cy="437343"/>
          </a:xfrm>
          <a:prstGeom prst="straightConnector1">
            <a:avLst/>
          </a:prstGeom>
          <a:solidFill>
            <a:srgbClr val="28295E"/>
          </a:solidFill>
          <a:ln w="25400" cap="flat">
            <a:solidFill>
              <a:srgbClr val="00C7FD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BEA88EDD-7688-4EEA-B411-6E1FDA86511D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4264598" y="1579226"/>
            <a:ext cx="1343547" cy="464858"/>
          </a:xfrm>
          <a:prstGeom prst="straightConnector1">
            <a:avLst/>
          </a:prstGeom>
          <a:solidFill>
            <a:srgbClr val="28295E"/>
          </a:solidFill>
          <a:ln w="25400" cap="flat">
            <a:solidFill>
              <a:srgbClr val="00C7FD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43D3ED8A-9A64-41BA-9148-E5C56AF20330}"/>
              </a:ext>
            </a:extLst>
          </p:cNvPr>
          <p:cNvCxnSpPr>
            <a:cxnSpLocks/>
          </p:cNvCxnSpPr>
          <p:nvPr/>
        </p:nvCxnSpPr>
        <p:spPr>
          <a:xfrm flipH="1">
            <a:off x="5577434" y="1596385"/>
            <a:ext cx="554955" cy="446630"/>
          </a:xfrm>
          <a:prstGeom prst="straightConnector1">
            <a:avLst/>
          </a:prstGeom>
          <a:solidFill>
            <a:srgbClr val="28295E"/>
          </a:solidFill>
          <a:ln w="25400" cap="flat">
            <a:solidFill>
              <a:srgbClr val="00C7FD"/>
            </a:solidFill>
            <a:prstDash val="solid"/>
            <a:miter lim="400000"/>
            <a:tailEnd type="triangle"/>
          </a:ln>
          <a:effectLst/>
          <a:sp3d/>
        </p:spPr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5154738-2507-4930-A8A9-B87DC2D3FE91}"/>
              </a:ext>
            </a:extLst>
          </p:cNvPr>
          <p:cNvCxnSpPr>
            <a:cxnSpLocks/>
            <a:stCxn id="83" idx="2"/>
            <a:endCxn id="59" idx="0"/>
          </p:cNvCxnSpPr>
          <p:nvPr/>
        </p:nvCxnSpPr>
        <p:spPr>
          <a:xfrm flipH="1">
            <a:off x="5608145" y="1573001"/>
            <a:ext cx="1795249" cy="471083"/>
          </a:xfrm>
          <a:prstGeom prst="straightConnector1">
            <a:avLst/>
          </a:prstGeom>
          <a:solidFill>
            <a:srgbClr val="28295E"/>
          </a:solidFill>
          <a:ln w="25400" cap="flat">
            <a:solidFill>
              <a:srgbClr val="00C7FD"/>
            </a:solidFill>
            <a:prstDash val="solid"/>
            <a:miter lim="400000"/>
            <a:tailEnd type="triangle"/>
          </a:ln>
          <a:effectLst/>
          <a:sp3d/>
        </p:spPr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9CF8AEB2-995D-46C0-AA95-64950578402C}"/>
              </a:ext>
            </a:extLst>
          </p:cNvPr>
          <p:cNvSpPr/>
          <p:nvPr/>
        </p:nvSpPr>
        <p:spPr>
          <a:xfrm>
            <a:off x="2571293" y="3436440"/>
            <a:ext cx="1908466" cy="307060"/>
          </a:xfrm>
          <a:prstGeom prst="rect">
            <a:avLst/>
          </a:prstGeom>
          <a:solidFill>
            <a:srgbClr val="00C7FD"/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1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QEMU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B933968-123B-480A-9FDA-DD6BEF85121E}"/>
              </a:ext>
            </a:extLst>
          </p:cNvPr>
          <p:cNvSpPr/>
          <p:nvPr/>
        </p:nvSpPr>
        <p:spPr>
          <a:xfrm>
            <a:off x="2571293" y="3834167"/>
            <a:ext cx="6106338" cy="277603"/>
          </a:xfrm>
          <a:prstGeom prst="rect">
            <a:avLst/>
          </a:prstGeom>
          <a:solidFill>
            <a:srgbClr val="548FAD"/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1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KVM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2187B44-33E1-4EB2-861A-42AFE7CC2D6F}"/>
              </a:ext>
            </a:extLst>
          </p:cNvPr>
          <p:cNvSpPr/>
          <p:nvPr/>
        </p:nvSpPr>
        <p:spPr>
          <a:xfrm>
            <a:off x="336936" y="3291648"/>
            <a:ext cx="9032015" cy="1352166"/>
          </a:xfrm>
          <a:prstGeom prst="rect">
            <a:avLst/>
          </a:prstGeom>
          <a:noFill/>
          <a:ln w="19050" cap="flat">
            <a:solidFill>
              <a:srgbClr val="4472C4">
                <a:lumMod val="60000"/>
                <a:lumOff val="40000"/>
              </a:srgbClr>
            </a:solidFill>
            <a:prstDash val="dash"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0">
            <a:noAutofit/>
          </a:bodyPr>
          <a:lstStyle/>
          <a:p>
            <a:pPr marL="0" marR="0" lvl="0" indent="0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 FusionOS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C78EB74E-A8DE-43DC-A306-F23FD3DA585F}"/>
              </a:ext>
            </a:extLst>
          </p:cNvPr>
          <p:cNvSpPr/>
          <p:nvPr/>
        </p:nvSpPr>
        <p:spPr>
          <a:xfrm>
            <a:off x="2571292" y="4163503"/>
            <a:ext cx="6106339" cy="316297"/>
          </a:xfrm>
          <a:prstGeom prst="rect">
            <a:avLst/>
          </a:prstGeom>
          <a:solidFill>
            <a:srgbClr val="67C7F7"/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1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超聚变服务器操作系统虚拟化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(FusionOS Hypervisor)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B87FD9FF-3076-4C4A-92D6-BA8CC6030FBF}"/>
              </a:ext>
            </a:extLst>
          </p:cNvPr>
          <p:cNvSpPr/>
          <p:nvPr/>
        </p:nvSpPr>
        <p:spPr>
          <a:xfrm>
            <a:off x="335360" y="4761251"/>
            <a:ext cx="9068425" cy="1493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>
            <a:solidFill>
              <a:schemeClr val="bg1">
                <a:lumMod val="75000"/>
              </a:schemeClr>
            </a:solidFill>
            <a:prstDash val="solid"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0">
            <a:noAutofit/>
          </a:bodyPr>
          <a:lstStyle/>
          <a:p>
            <a:pPr defTabSz="825500"/>
            <a:r>
              <a:rPr lang="zh-CN" altLang="en-US" b="1" kern="0"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</a:t>
            </a:r>
            <a:r>
              <a:rPr lang="en-US" altLang="zh-CN" b="1" kern="0" dirty="0"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Fusion Server</a:t>
            </a:r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95CDA4F1-5E5F-45DD-987D-FD29D6B8C828}"/>
              </a:ext>
            </a:extLst>
          </p:cNvPr>
          <p:cNvSpPr/>
          <p:nvPr/>
        </p:nvSpPr>
        <p:spPr>
          <a:xfrm>
            <a:off x="2277174" y="4923280"/>
            <a:ext cx="6753137" cy="123316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b" anchorCtr="1">
            <a:noAutofit/>
          </a:bodyPr>
          <a:lstStyle/>
          <a:p>
            <a:pPr marL="0" marR="0" lvl="1" indent="0" defTabSz="8255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超聚变 </a:t>
            </a:r>
            <a:r>
              <a: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2288H V7</a:t>
            </a: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服务器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870A571-6454-45E0-A324-4791C46B5964}"/>
              </a:ext>
            </a:extLst>
          </p:cNvPr>
          <p:cNvSpPr/>
          <p:nvPr/>
        </p:nvSpPr>
        <p:spPr>
          <a:xfrm>
            <a:off x="6352507" y="5096943"/>
            <a:ext cx="814764" cy="265133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QAT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6DA76E0-BEAB-42C3-A4A4-2C027F003B6D}"/>
              </a:ext>
            </a:extLst>
          </p:cNvPr>
          <p:cNvSpPr/>
          <p:nvPr/>
        </p:nvSpPr>
        <p:spPr>
          <a:xfrm>
            <a:off x="6354302" y="5498049"/>
            <a:ext cx="812969" cy="254745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VROC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59FBFB9-646D-41FF-91DA-7A56DDF673D0}"/>
              </a:ext>
            </a:extLst>
          </p:cNvPr>
          <p:cNvSpPr/>
          <p:nvPr/>
        </p:nvSpPr>
        <p:spPr>
          <a:xfrm>
            <a:off x="4599266" y="5093173"/>
            <a:ext cx="1352251" cy="272673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NVMe SSD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403A35D-8B2F-48E4-8C22-2C715DB861B2}"/>
              </a:ext>
            </a:extLst>
          </p:cNvPr>
          <p:cNvSpPr/>
          <p:nvPr/>
        </p:nvSpPr>
        <p:spPr>
          <a:xfrm>
            <a:off x="2562325" y="5076315"/>
            <a:ext cx="1700397" cy="306388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CPU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2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*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8592+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92279A5-1D93-424C-A524-ABB5A6872FD9}"/>
              </a:ext>
            </a:extLst>
          </p:cNvPr>
          <p:cNvSpPr/>
          <p:nvPr/>
        </p:nvSpPr>
        <p:spPr>
          <a:xfrm>
            <a:off x="4966792" y="3425484"/>
            <a:ext cx="1722997" cy="307060"/>
          </a:xfrm>
          <a:prstGeom prst="rect">
            <a:avLst/>
          </a:prstGeom>
          <a:solidFill>
            <a:srgbClr val="00C7FD"/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1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Libvirt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71593CB-A7D2-4551-85BF-C5FE24C845D6}"/>
              </a:ext>
            </a:extLst>
          </p:cNvPr>
          <p:cNvSpPr/>
          <p:nvPr/>
        </p:nvSpPr>
        <p:spPr>
          <a:xfrm>
            <a:off x="6968196" y="3425484"/>
            <a:ext cx="1709435" cy="307060"/>
          </a:xfrm>
          <a:prstGeom prst="rect">
            <a:avLst/>
          </a:prstGeom>
          <a:solidFill>
            <a:srgbClr val="00C7FD"/>
          </a:solidFill>
          <a:ln w="1905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 anchorCtr="1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DPDK+ OVS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91EA928-F73E-4980-9228-57DEF4C6EFFA}"/>
              </a:ext>
            </a:extLst>
          </p:cNvPr>
          <p:cNvSpPr/>
          <p:nvPr/>
        </p:nvSpPr>
        <p:spPr>
          <a:xfrm>
            <a:off x="2571292" y="5478913"/>
            <a:ext cx="1700397" cy="293016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DDR5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：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 32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*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128G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1F952EB-B23E-417F-B942-ACAB1D266E33}"/>
              </a:ext>
            </a:extLst>
          </p:cNvPr>
          <p:cNvSpPr/>
          <p:nvPr/>
        </p:nvSpPr>
        <p:spPr>
          <a:xfrm>
            <a:off x="4599265" y="5489085"/>
            <a:ext cx="1352251" cy="272673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NIC(100G)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27005BD-0ADC-4AA2-9400-447A4C34C337}"/>
              </a:ext>
            </a:extLst>
          </p:cNvPr>
          <p:cNvSpPr/>
          <p:nvPr/>
        </p:nvSpPr>
        <p:spPr>
          <a:xfrm>
            <a:off x="7492581" y="5093173"/>
            <a:ext cx="1185049" cy="272673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SR-IOV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98C55D2F-C8D7-4415-9639-D78B0D69EF88}"/>
              </a:ext>
            </a:extLst>
          </p:cNvPr>
          <p:cNvSpPr/>
          <p:nvPr/>
        </p:nvSpPr>
        <p:spPr>
          <a:xfrm>
            <a:off x="7482650" y="5489085"/>
            <a:ext cx="1185049" cy="272673"/>
          </a:xfrm>
          <a:prstGeom prst="rect">
            <a:avLst/>
          </a:prstGeom>
          <a:solidFill>
            <a:srgbClr val="ED7D31"/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 Neue Medium"/>
              </a:rPr>
              <a:t>GPU/NPU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Neue Medium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6CF5CD64-F58A-4B84-B5E5-5B1F73C78D66}"/>
              </a:ext>
            </a:extLst>
          </p:cNvPr>
          <p:cNvSpPr/>
          <p:nvPr/>
        </p:nvSpPr>
        <p:spPr>
          <a:xfrm>
            <a:off x="3579497" y="1021387"/>
            <a:ext cx="870396" cy="571961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7731E7D-F83E-4E7B-8BEA-03A450A56594}"/>
              </a:ext>
            </a:extLst>
          </p:cNvPr>
          <p:cNvSpPr/>
          <p:nvPr/>
        </p:nvSpPr>
        <p:spPr>
          <a:xfrm>
            <a:off x="5699779" y="1014037"/>
            <a:ext cx="870396" cy="571961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AE21B858-5C5A-46AD-B125-53D7EA504913}"/>
              </a:ext>
            </a:extLst>
          </p:cNvPr>
          <p:cNvSpPr/>
          <p:nvPr/>
        </p:nvSpPr>
        <p:spPr>
          <a:xfrm>
            <a:off x="6968196" y="1001040"/>
            <a:ext cx="870396" cy="571961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28579C3B-7226-4FE2-9A24-5877355B4227}"/>
              </a:ext>
            </a:extLst>
          </p:cNvPr>
          <p:cNvSpPr/>
          <p:nvPr/>
        </p:nvSpPr>
        <p:spPr>
          <a:xfrm>
            <a:off x="3760134" y="1286696"/>
            <a:ext cx="556129" cy="219022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C7FD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web-server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CB67666-FAC9-405C-9FC9-76855580A2B0}"/>
              </a:ext>
            </a:extLst>
          </p:cNvPr>
          <p:cNvSpPr/>
          <p:nvPr/>
        </p:nvSpPr>
        <p:spPr>
          <a:xfrm>
            <a:off x="5874532" y="1286696"/>
            <a:ext cx="556129" cy="219022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C7FD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mail-server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8383F30-C18C-4C60-A22E-1093CF1416ED}"/>
              </a:ext>
            </a:extLst>
          </p:cNvPr>
          <p:cNvSpPr/>
          <p:nvPr/>
        </p:nvSpPr>
        <p:spPr>
          <a:xfrm>
            <a:off x="7146709" y="1276245"/>
            <a:ext cx="556129" cy="219022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C7FD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app-server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5A15D0E-2D6A-4B07-AE74-16C836075BAB}"/>
              </a:ext>
            </a:extLst>
          </p:cNvPr>
          <p:cNvSpPr/>
          <p:nvPr/>
        </p:nvSpPr>
        <p:spPr>
          <a:xfrm>
            <a:off x="4657776" y="1021218"/>
            <a:ext cx="870396" cy="571961"/>
          </a:xfrm>
          <a:prstGeom prst="rect">
            <a:avLst/>
          </a:prstGeom>
          <a:solidFill>
            <a:srgbClr val="0068B5"/>
          </a:soli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" b="1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endParaRPr kumimoji="0" lang="en-US" altLang="zh-CN" sz="8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FD169EA-34B8-4A9F-BCF1-E0F7B1C8FD41}"/>
              </a:ext>
            </a:extLst>
          </p:cNvPr>
          <p:cNvSpPr/>
          <p:nvPr/>
        </p:nvSpPr>
        <p:spPr>
          <a:xfrm>
            <a:off x="4788398" y="1279619"/>
            <a:ext cx="556129" cy="219022"/>
          </a:xfrm>
          <a:prstGeom prst="rect">
            <a:avLst/>
          </a:prstGeom>
          <a:solidFill>
            <a:srgbClr val="FFFFFF"/>
          </a:solidFill>
          <a:ln w="19050" cap="flat">
            <a:solidFill>
              <a:srgbClr val="00C7FD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db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928BFCDF-C7DE-424C-8103-CEDE2B88BFEA}"/>
              </a:ext>
            </a:extLst>
          </p:cNvPr>
          <p:cNvSpPr/>
          <p:nvPr/>
        </p:nvSpPr>
        <p:spPr>
          <a:xfrm>
            <a:off x="3059714" y="2704504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虚拟路由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9874A1C-0366-48E4-8091-A59141B60301}"/>
              </a:ext>
            </a:extLst>
          </p:cNvPr>
          <p:cNvSpPr/>
          <p:nvPr/>
        </p:nvSpPr>
        <p:spPr>
          <a:xfrm>
            <a:off x="4479759" y="2696360"/>
            <a:ext cx="1039566" cy="28924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VPC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5FD0B8E-4589-4E74-8753-61036D9CFA38}"/>
              </a:ext>
            </a:extLst>
          </p:cNvPr>
          <p:cNvSpPr/>
          <p:nvPr/>
        </p:nvSpPr>
        <p:spPr>
          <a:xfrm>
            <a:off x="5899804" y="2704591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SRIOV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FB82A7F-E6B9-4ACA-96C1-D199351A7407}"/>
              </a:ext>
            </a:extLst>
          </p:cNvPr>
          <p:cNvSpPr/>
          <p:nvPr/>
        </p:nvSpPr>
        <p:spPr>
          <a:xfrm>
            <a:off x="3059714" y="2261500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弹性伸缩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ED453CE-BE61-4CC1-BEB1-FB6960F1C912}"/>
              </a:ext>
            </a:extLst>
          </p:cNvPr>
          <p:cNvSpPr/>
          <p:nvPr/>
        </p:nvSpPr>
        <p:spPr>
          <a:xfrm>
            <a:off x="4507949" y="2255366"/>
            <a:ext cx="1039566" cy="289245"/>
          </a:xfrm>
          <a:prstGeom prst="rect">
            <a:avLst/>
          </a:prstGeom>
          <a:solidFill>
            <a:srgbClr val="5B9BD5">
              <a:lumMod val="40000"/>
              <a:lumOff val="6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虚拟机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QOS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47B743D4-B0A6-4F2E-9F06-BE0B90336301}"/>
              </a:ext>
            </a:extLst>
          </p:cNvPr>
          <p:cNvSpPr/>
          <p:nvPr/>
        </p:nvSpPr>
        <p:spPr>
          <a:xfrm>
            <a:off x="5881064" y="2255366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负载均衡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470A1C11-E5E7-456B-AA42-4A5D5C8E0E95}"/>
              </a:ext>
            </a:extLst>
          </p:cNvPr>
          <p:cNvSpPr/>
          <p:nvPr/>
        </p:nvSpPr>
        <p:spPr>
          <a:xfrm>
            <a:off x="7301109" y="2696360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分布式存储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D3821B25-FA78-45F8-B846-3416B5B613B3}"/>
              </a:ext>
            </a:extLst>
          </p:cNvPr>
          <p:cNvSpPr/>
          <p:nvPr/>
        </p:nvSpPr>
        <p:spPr>
          <a:xfrm>
            <a:off x="7301109" y="2255366"/>
            <a:ext cx="1039566" cy="289245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9050" cap="flat">
            <a:solidFill>
              <a:srgbClr val="000F8A"/>
            </a:solidFill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rPr>
              <a:t>智能运维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97" name="方正兰亭粗黑简体">
            <a:extLst>
              <a:ext uri="{FF2B5EF4-FFF2-40B4-BE49-F238E27FC236}">
                <a16:creationId xmlns:a16="http://schemas.microsoft.com/office/drawing/2014/main" id="{AF35093C-FAB1-43A0-A4CE-8AD70F94245D}"/>
              </a:ext>
            </a:extLst>
          </p:cNvPr>
          <p:cNvSpPr txBox="1"/>
          <p:nvPr/>
        </p:nvSpPr>
        <p:spPr>
          <a:xfrm>
            <a:off x="9583816" y="5388233"/>
            <a:ext cx="1971193" cy="2200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lvl1pPr algn="l" defTabSz="1733930">
              <a:lnSpc>
                <a:spcPct val="90000"/>
              </a:lnSpc>
              <a:spcBef>
                <a:spcPts val="3200"/>
              </a:spcBef>
              <a:defRPr sz="4200"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l" defTabSz="173393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6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B-GB"/>
            </a:endParaRPr>
          </a:p>
        </p:txBody>
      </p:sp>
      <p:sp>
        <p:nvSpPr>
          <p:cNvPr id="98" name="方正兰亭粗黑简体">
            <a:extLst>
              <a:ext uri="{FF2B5EF4-FFF2-40B4-BE49-F238E27FC236}">
                <a16:creationId xmlns:a16="http://schemas.microsoft.com/office/drawing/2014/main" id="{9C83673A-4352-487D-A806-2907F8980AD1}"/>
              </a:ext>
            </a:extLst>
          </p:cNvPr>
          <p:cNvSpPr txBox="1"/>
          <p:nvPr/>
        </p:nvSpPr>
        <p:spPr>
          <a:xfrm>
            <a:off x="9797546" y="3340932"/>
            <a:ext cx="1971193" cy="9992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lvl1pPr algn="l" defTabSz="1733930">
              <a:lnSpc>
                <a:spcPct val="90000"/>
              </a:lnSpc>
              <a:spcBef>
                <a:spcPts val="3200"/>
              </a:spcBef>
              <a:defRPr sz="4200"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l" defTabSz="173393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基于原生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openEuler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，在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cpu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调度、内存管理、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io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驱动等方面做了深度优化。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hypervisor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轻量化，高性能，运行更快。</a:t>
            </a:r>
            <a:endParaRPr kumimoji="0" lang="en-US" altLang="zh-CN" sz="126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B-GB"/>
            </a:endParaRPr>
          </a:p>
        </p:txBody>
      </p:sp>
      <p:sp>
        <p:nvSpPr>
          <p:cNvPr id="99" name="方正兰亭粗黑简体">
            <a:extLst>
              <a:ext uri="{FF2B5EF4-FFF2-40B4-BE49-F238E27FC236}">
                <a16:creationId xmlns:a16="http://schemas.microsoft.com/office/drawing/2014/main" id="{48432D55-9B88-4A1E-9AA9-205A94AD2456}"/>
              </a:ext>
            </a:extLst>
          </p:cNvPr>
          <p:cNvSpPr txBox="1"/>
          <p:nvPr/>
        </p:nvSpPr>
        <p:spPr>
          <a:xfrm>
            <a:off x="9816386" y="4974656"/>
            <a:ext cx="1971193" cy="9992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lvl1pPr algn="l" defTabSz="1733930">
              <a:lnSpc>
                <a:spcPct val="90000"/>
              </a:lnSpc>
              <a:spcBef>
                <a:spcPts val="3200"/>
              </a:spcBef>
              <a:defRPr sz="4200"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l" defTabSz="173393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超聚变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2288H V7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服务器搭载英特尔的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”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至强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”8592+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处理器，搭配最大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4T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内存、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100G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网卡、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NVMe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硬盘，提供强劲性能。</a:t>
            </a:r>
            <a:endParaRPr kumimoji="0" lang="en-US" altLang="zh-CN" sz="126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B-GB"/>
            </a:endParaRPr>
          </a:p>
        </p:txBody>
      </p:sp>
      <p:sp>
        <p:nvSpPr>
          <p:cNvPr id="100" name="方正兰亭粗黑简体">
            <a:extLst>
              <a:ext uri="{FF2B5EF4-FFF2-40B4-BE49-F238E27FC236}">
                <a16:creationId xmlns:a16="http://schemas.microsoft.com/office/drawing/2014/main" id="{8F1DA6CB-FE38-4C08-AE6B-EBCBDE3B795F}"/>
              </a:ext>
            </a:extLst>
          </p:cNvPr>
          <p:cNvSpPr txBox="1"/>
          <p:nvPr/>
        </p:nvSpPr>
        <p:spPr>
          <a:xfrm>
            <a:off x="9702565" y="1249146"/>
            <a:ext cx="2344719" cy="9992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lvl1pPr algn="l" defTabSz="1733930">
              <a:lnSpc>
                <a:spcPct val="90000"/>
              </a:lnSpc>
              <a:spcBef>
                <a:spcPts val="3200"/>
              </a:spcBef>
              <a:defRPr sz="4200">
                <a:latin typeface="FZLanTingHeiS-B-GB"/>
                <a:ea typeface="FZLanTingHeiS-B-GB"/>
                <a:cs typeface="FZLanTingHeiS-B-GB"/>
                <a:sym typeface="FZLanTingHeiS-B-GB"/>
              </a:defRPr>
            </a:lvl1pPr>
          </a:lstStyle>
          <a:p>
            <a:pPr marL="0" marR="0" lvl="0" indent="0" algn="l" defTabSz="173393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FusionOne Compute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虚拟化平台，精细化智能调度计算、存储、网络资源，实现单台服务器部署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546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台虚拟机，并保障业务</a:t>
            </a:r>
            <a:r>
              <a:rPr kumimoji="0" lang="en-US" altLang="zh-CN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QOS</a:t>
            </a:r>
            <a:r>
              <a:rPr kumimoji="0" lang="zh-CN" altLang="en-US" sz="1266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满足要求；</a:t>
            </a:r>
            <a:endParaRPr kumimoji="0" lang="en-US" altLang="zh-CN" sz="1266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FZLanTingHeiS-B-GB"/>
            </a:endParaRPr>
          </a:p>
        </p:txBody>
      </p:sp>
      <p:sp>
        <p:nvSpPr>
          <p:cNvPr id="101" name="箭头: 下 7">
            <a:extLst>
              <a:ext uri="{FF2B5EF4-FFF2-40B4-BE49-F238E27FC236}">
                <a16:creationId xmlns:a16="http://schemas.microsoft.com/office/drawing/2014/main" id="{2E77EDF0-8317-4D4E-9700-28F386BB1399}"/>
              </a:ext>
            </a:extLst>
          </p:cNvPr>
          <p:cNvSpPr/>
          <p:nvPr/>
        </p:nvSpPr>
        <p:spPr>
          <a:xfrm rot="16200000">
            <a:off x="9172520" y="1561726"/>
            <a:ext cx="466562" cy="595113"/>
          </a:xfrm>
          <a:custGeom>
            <a:avLst/>
            <a:gdLst>
              <a:gd name="connsiteX0" fmla="*/ 0 w 1303110"/>
              <a:gd name="connsiteY0" fmla="*/ 974045 h 1625600"/>
              <a:gd name="connsiteX1" fmla="*/ 325778 w 1303110"/>
              <a:gd name="connsiteY1" fmla="*/ 974045 h 1625600"/>
              <a:gd name="connsiteX2" fmla="*/ 325778 w 1303110"/>
              <a:gd name="connsiteY2" fmla="*/ 0 h 1625600"/>
              <a:gd name="connsiteX3" fmla="*/ 977333 w 1303110"/>
              <a:gd name="connsiteY3" fmla="*/ 0 h 1625600"/>
              <a:gd name="connsiteX4" fmla="*/ 977333 w 1303110"/>
              <a:gd name="connsiteY4" fmla="*/ 974045 h 1625600"/>
              <a:gd name="connsiteX5" fmla="*/ 1303110 w 1303110"/>
              <a:gd name="connsiteY5" fmla="*/ 974045 h 1625600"/>
              <a:gd name="connsiteX6" fmla="*/ 651555 w 1303110"/>
              <a:gd name="connsiteY6" fmla="*/ 1625600 h 1625600"/>
              <a:gd name="connsiteX7" fmla="*/ 0 w 1303110"/>
              <a:gd name="connsiteY7" fmla="*/ 974045 h 1625600"/>
              <a:gd name="connsiteX0-1" fmla="*/ 0 w 1363413"/>
              <a:gd name="connsiteY0-2" fmla="*/ 1258525 h 1910080"/>
              <a:gd name="connsiteX1-3" fmla="*/ 325778 w 1363413"/>
              <a:gd name="connsiteY1-4" fmla="*/ 1258525 h 1910080"/>
              <a:gd name="connsiteX2-5" fmla="*/ 325778 w 1363413"/>
              <a:gd name="connsiteY2-6" fmla="*/ 284480 h 1910080"/>
              <a:gd name="connsiteX3-7" fmla="*/ 1363413 w 1363413"/>
              <a:gd name="connsiteY3-8" fmla="*/ 0 h 1910080"/>
              <a:gd name="connsiteX4-9" fmla="*/ 977333 w 1363413"/>
              <a:gd name="connsiteY4-10" fmla="*/ 1258525 h 1910080"/>
              <a:gd name="connsiteX5-11" fmla="*/ 1303110 w 1363413"/>
              <a:gd name="connsiteY5-12" fmla="*/ 1258525 h 1910080"/>
              <a:gd name="connsiteX6-13" fmla="*/ 651555 w 1363413"/>
              <a:gd name="connsiteY6-14" fmla="*/ 1910080 h 1910080"/>
              <a:gd name="connsiteX7-15" fmla="*/ 0 w 1363413"/>
              <a:gd name="connsiteY7-16" fmla="*/ 1258525 h 1910080"/>
              <a:gd name="connsiteX0-17" fmla="*/ 0 w 1482266"/>
              <a:gd name="connsiteY0-18" fmla="*/ 1391552 h 2043107"/>
              <a:gd name="connsiteX1-19" fmla="*/ 325778 w 1482266"/>
              <a:gd name="connsiteY1-20" fmla="*/ 1391552 h 2043107"/>
              <a:gd name="connsiteX2-21" fmla="*/ 325778 w 1482266"/>
              <a:gd name="connsiteY2-22" fmla="*/ 417507 h 2043107"/>
              <a:gd name="connsiteX3-23" fmla="*/ 1363413 w 1482266"/>
              <a:gd name="connsiteY3-24" fmla="*/ 133027 h 2043107"/>
              <a:gd name="connsiteX4-25" fmla="*/ 977333 w 1482266"/>
              <a:gd name="connsiteY4-26" fmla="*/ 1391552 h 2043107"/>
              <a:gd name="connsiteX5-27" fmla="*/ 1303110 w 1482266"/>
              <a:gd name="connsiteY5-28" fmla="*/ 1391552 h 2043107"/>
              <a:gd name="connsiteX6-29" fmla="*/ 651555 w 1482266"/>
              <a:gd name="connsiteY6-30" fmla="*/ 2043107 h 2043107"/>
              <a:gd name="connsiteX7-31" fmla="*/ 0 w 1482266"/>
              <a:gd name="connsiteY7-32" fmla="*/ 1391552 h 2043107"/>
              <a:gd name="connsiteX0-33" fmla="*/ 0 w 1399225"/>
              <a:gd name="connsiteY0-34" fmla="*/ 1363832 h 2015387"/>
              <a:gd name="connsiteX1-35" fmla="*/ 325778 w 1399225"/>
              <a:gd name="connsiteY1-36" fmla="*/ 1363832 h 2015387"/>
              <a:gd name="connsiteX2-37" fmla="*/ 20978 w 1399225"/>
              <a:gd name="connsiteY2-38" fmla="*/ 135787 h 2015387"/>
              <a:gd name="connsiteX3-39" fmla="*/ 1363413 w 1399225"/>
              <a:gd name="connsiteY3-40" fmla="*/ 105307 h 2015387"/>
              <a:gd name="connsiteX4-41" fmla="*/ 977333 w 1399225"/>
              <a:gd name="connsiteY4-42" fmla="*/ 1363832 h 2015387"/>
              <a:gd name="connsiteX5-43" fmla="*/ 1303110 w 1399225"/>
              <a:gd name="connsiteY5-44" fmla="*/ 1363832 h 2015387"/>
              <a:gd name="connsiteX6-45" fmla="*/ 651555 w 1399225"/>
              <a:gd name="connsiteY6-46" fmla="*/ 2015387 h 2015387"/>
              <a:gd name="connsiteX7-47" fmla="*/ 0 w 1399225"/>
              <a:gd name="connsiteY7-48" fmla="*/ 1363832 h 2015387"/>
              <a:gd name="connsiteX0-49" fmla="*/ 42592 w 1441817"/>
              <a:gd name="connsiteY0-50" fmla="*/ 1468262 h 2119817"/>
              <a:gd name="connsiteX1-51" fmla="*/ 368370 w 1441817"/>
              <a:gd name="connsiteY1-52" fmla="*/ 1468262 h 2119817"/>
              <a:gd name="connsiteX2-53" fmla="*/ 63570 w 1441817"/>
              <a:gd name="connsiteY2-54" fmla="*/ 240217 h 2119817"/>
              <a:gd name="connsiteX3-55" fmla="*/ 1406005 w 1441817"/>
              <a:gd name="connsiteY3-56" fmla="*/ 209737 h 2119817"/>
              <a:gd name="connsiteX4-57" fmla="*/ 1019925 w 1441817"/>
              <a:gd name="connsiteY4-58" fmla="*/ 1468262 h 2119817"/>
              <a:gd name="connsiteX5-59" fmla="*/ 1345702 w 1441817"/>
              <a:gd name="connsiteY5-60" fmla="*/ 1468262 h 2119817"/>
              <a:gd name="connsiteX6-61" fmla="*/ 694147 w 1441817"/>
              <a:gd name="connsiteY6-62" fmla="*/ 2119817 h 2119817"/>
              <a:gd name="connsiteX7-63" fmla="*/ 42592 w 1441817"/>
              <a:gd name="connsiteY7-64" fmla="*/ 1468262 h 2119817"/>
              <a:gd name="connsiteX0-65" fmla="*/ 42592 w 1441817"/>
              <a:gd name="connsiteY0-66" fmla="*/ 1468262 h 2119817"/>
              <a:gd name="connsiteX1-67" fmla="*/ 368370 w 1441817"/>
              <a:gd name="connsiteY1-68" fmla="*/ 1468262 h 2119817"/>
              <a:gd name="connsiteX2-69" fmla="*/ 63570 w 1441817"/>
              <a:gd name="connsiteY2-70" fmla="*/ 240217 h 2119817"/>
              <a:gd name="connsiteX3-71" fmla="*/ 1406005 w 1441817"/>
              <a:gd name="connsiteY3-72" fmla="*/ 209737 h 2119817"/>
              <a:gd name="connsiteX4-73" fmla="*/ 1019925 w 1441817"/>
              <a:gd name="connsiteY4-74" fmla="*/ 1468262 h 2119817"/>
              <a:gd name="connsiteX5-75" fmla="*/ 1345702 w 1441817"/>
              <a:gd name="connsiteY5-76" fmla="*/ 1468262 h 2119817"/>
              <a:gd name="connsiteX6-77" fmla="*/ 694147 w 1441817"/>
              <a:gd name="connsiteY6-78" fmla="*/ 2119817 h 2119817"/>
              <a:gd name="connsiteX7-79" fmla="*/ 42592 w 1441817"/>
              <a:gd name="connsiteY7-80" fmla="*/ 1468262 h 2119817"/>
              <a:gd name="connsiteX0-81" fmla="*/ 26862 w 1456381"/>
              <a:gd name="connsiteY0-82" fmla="*/ 1519308 h 2170863"/>
              <a:gd name="connsiteX1-83" fmla="*/ 352640 w 1456381"/>
              <a:gd name="connsiteY1-84" fmla="*/ 1519308 h 2170863"/>
              <a:gd name="connsiteX2-85" fmla="*/ 47840 w 1456381"/>
              <a:gd name="connsiteY2-86" fmla="*/ 291263 h 2170863"/>
              <a:gd name="connsiteX3-87" fmla="*/ 1390275 w 1456381"/>
              <a:gd name="connsiteY3-88" fmla="*/ 260783 h 2170863"/>
              <a:gd name="connsiteX4-89" fmla="*/ 1004195 w 1456381"/>
              <a:gd name="connsiteY4-90" fmla="*/ 1519308 h 2170863"/>
              <a:gd name="connsiteX5-91" fmla="*/ 1329972 w 1456381"/>
              <a:gd name="connsiteY5-92" fmla="*/ 1519308 h 2170863"/>
              <a:gd name="connsiteX6-93" fmla="*/ 678417 w 1456381"/>
              <a:gd name="connsiteY6-94" fmla="*/ 2170863 h 2170863"/>
              <a:gd name="connsiteX7-95" fmla="*/ 26862 w 1456381"/>
              <a:gd name="connsiteY7-96" fmla="*/ 1519308 h 2170863"/>
              <a:gd name="connsiteX0-97" fmla="*/ 42261 w 1438125"/>
              <a:gd name="connsiteY0-98" fmla="*/ 1519308 h 2170863"/>
              <a:gd name="connsiteX1-99" fmla="*/ 368039 w 1438125"/>
              <a:gd name="connsiteY1-100" fmla="*/ 1519308 h 2170863"/>
              <a:gd name="connsiteX2-101" fmla="*/ 63239 w 1438125"/>
              <a:gd name="connsiteY2-102" fmla="*/ 291263 h 2170863"/>
              <a:gd name="connsiteX3-103" fmla="*/ 1405674 w 1438125"/>
              <a:gd name="connsiteY3-104" fmla="*/ 260783 h 2170863"/>
              <a:gd name="connsiteX4-105" fmla="*/ 1019594 w 1438125"/>
              <a:gd name="connsiteY4-106" fmla="*/ 1519308 h 2170863"/>
              <a:gd name="connsiteX5-107" fmla="*/ 1345371 w 1438125"/>
              <a:gd name="connsiteY5-108" fmla="*/ 1519308 h 2170863"/>
              <a:gd name="connsiteX6-109" fmla="*/ 693816 w 1438125"/>
              <a:gd name="connsiteY6-110" fmla="*/ 2170863 h 2170863"/>
              <a:gd name="connsiteX7-111" fmla="*/ 42261 w 1438125"/>
              <a:gd name="connsiteY7-112" fmla="*/ 1519308 h 2170863"/>
              <a:gd name="connsiteX0-113" fmla="*/ 26103 w 1465500"/>
              <a:gd name="connsiteY0-114" fmla="*/ 1530990 h 2182545"/>
              <a:gd name="connsiteX1-115" fmla="*/ 351881 w 1465500"/>
              <a:gd name="connsiteY1-116" fmla="*/ 1530990 h 2182545"/>
              <a:gd name="connsiteX2-117" fmla="*/ 47081 w 1465500"/>
              <a:gd name="connsiteY2-118" fmla="*/ 302945 h 2182545"/>
              <a:gd name="connsiteX3-119" fmla="*/ 1389516 w 1465500"/>
              <a:gd name="connsiteY3-120" fmla="*/ 272465 h 2182545"/>
              <a:gd name="connsiteX4-121" fmla="*/ 1003436 w 1465500"/>
              <a:gd name="connsiteY4-122" fmla="*/ 1530990 h 2182545"/>
              <a:gd name="connsiteX5-123" fmla="*/ 1329213 w 1465500"/>
              <a:gd name="connsiteY5-124" fmla="*/ 1530990 h 2182545"/>
              <a:gd name="connsiteX6-125" fmla="*/ 677658 w 1465500"/>
              <a:gd name="connsiteY6-126" fmla="*/ 2182545 h 2182545"/>
              <a:gd name="connsiteX7-127" fmla="*/ 26103 w 1465500"/>
              <a:gd name="connsiteY7-128" fmla="*/ 1530990 h 2182545"/>
              <a:gd name="connsiteX0-129" fmla="*/ 26103 w 1465500"/>
              <a:gd name="connsiteY0-130" fmla="*/ 1530990 h 2182545"/>
              <a:gd name="connsiteX1-131" fmla="*/ 351881 w 1465500"/>
              <a:gd name="connsiteY1-132" fmla="*/ 1530990 h 2182545"/>
              <a:gd name="connsiteX2-133" fmla="*/ 47081 w 1465500"/>
              <a:gd name="connsiteY2-134" fmla="*/ 302945 h 2182545"/>
              <a:gd name="connsiteX3-135" fmla="*/ 1389516 w 1465500"/>
              <a:gd name="connsiteY3-136" fmla="*/ 272465 h 2182545"/>
              <a:gd name="connsiteX4-137" fmla="*/ 1003436 w 1465500"/>
              <a:gd name="connsiteY4-138" fmla="*/ 1530990 h 2182545"/>
              <a:gd name="connsiteX5-139" fmla="*/ 1329213 w 1465500"/>
              <a:gd name="connsiteY5-140" fmla="*/ 1530990 h 2182545"/>
              <a:gd name="connsiteX6-141" fmla="*/ 677658 w 1465500"/>
              <a:gd name="connsiteY6-142" fmla="*/ 2182545 h 2182545"/>
              <a:gd name="connsiteX7-143" fmla="*/ 26103 w 1465500"/>
              <a:gd name="connsiteY7-144" fmla="*/ 1530990 h 2182545"/>
              <a:gd name="connsiteX0-145" fmla="*/ 26103 w 1465500"/>
              <a:gd name="connsiteY0-146" fmla="*/ 1530990 h 2182545"/>
              <a:gd name="connsiteX1-147" fmla="*/ 351881 w 1465500"/>
              <a:gd name="connsiteY1-148" fmla="*/ 1530990 h 2182545"/>
              <a:gd name="connsiteX2-149" fmla="*/ 47081 w 1465500"/>
              <a:gd name="connsiteY2-150" fmla="*/ 302945 h 2182545"/>
              <a:gd name="connsiteX3-151" fmla="*/ 1389516 w 1465500"/>
              <a:gd name="connsiteY3-152" fmla="*/ 272465 h 2182545"/>
              <a:gd name="connsiteX4-153" fmla="*/ 1003436 w 1465500"/>
              <a:gd name="connsiteY4-154" fmla="*/ 1530990 h 2182545"/>
              <a:gd name="connsiteX5-155" fmla="*/ 1329213 w 1465500"/>
              <a:gd name="connsiteY5-156" fmla="*/ 1530990 h 2182545"/>
              <a:gd name="connsiteX6-157" fmla="*/ 677658 w 1465500"/>
              <a:gd name="connsiteY6-158" fmla="*/ 2182545 h 2182545"/>
              <a:gd name="connsiteX7-159" fmla="*/ 26103 w 1465500"/>
              <a:gd name="connsiteY7-160" fmla="*/ 1530990 h 2182545"/>
              <a:gd name="connsiteX0-161" fmla="*/ 23554 w 1787251"/>
              <a:gd name="connsiteY0-162" fmla="*/ 1389202 h 2040757"/>
              <a:gd name="connsiteX1-163" fmla="*/ 349332 w 1787251"/>
              <a:gd name="connsiteY1-164" fmla="*/ 1389202 h 2040757"/>
              <a:gd name="connsiteX2-165" fmla="*/ 44532 w 1787251"/>
              <a:gd name="connsiteY2-166" fmla="*/ 161157 h 2040757"/>
              <a:gd name="connsiteX3-167" fmla="*/ 1701927 w 1787251"/>
              <a:gd name="connsiteY3-168" fmla="*/ 262757 h 2040757"/>
              <a:gd name="connsiteX4-169" fmla="*/ 1000887 w 1787251"/>
              <a:gd name="connsiteY4-170" fmla="*/ 1389202 h 2040757"/>
              <a:gd name="connsiteX5-171" fmla="*/ 1326664 w 1787251"/>
              <a:gd name="connsiteY5-172" fmla="*/ 1389202 h 2040757"/>
              <a:gd name="connsiteX6-173" fmla="*/ 675109 w 1787251"/>
              <a:gd name="connsiteY6-174" fmla="*/ 2040757 h 2040757"/>
              <a:gd name="connsiteX7-175" fmla="*/ 23554 w 1787251"/>
              <a:gd name="connsiteY7-176" fmla="*/ 1389202 h 2040757"/>
              <a:gd name="connsiteX0-177" fmla="*/ 385819 w 2096788"/>
              <a:gd name="connsiteY0-178" fmla="*/ 1378043 h 2029598"/>
              <a:gd name="connsiteX1-179" fmla="*/ 711597 w 2096788"/>
              <a:gd name="connsiteY1-180" fmla="*/ 1378043 h 2029598"/>
              <a:gd name="connsiteX2-181" fmla="*/ 30877 w 2096788"/>
              <a:gd name="connsiteY2-182" fmla="*/ 89038 h 2029598"/>
              <a:gd name="connsiteX3-183" fmla="*/ 2064192 w 2096788"/>
              <a:gd name="connsiteY3-184" fmla="*/ 251598 h 2029598"/>
              <a:gd name="connsiteX4-185" fmla="*/ 1363152 w 2096788"/>
              <a:gd name="connsiteY4-186" fmla="*/ 1378043 h 2029598"/>
              <a:gd name="connsiteX5-187" fmla="*/ 1688929 w 2096788"/>
              <a:gd name="connsiteY5-188" fmla="*/ 1378043 h 2029598"/>
              <a:gd name="connsiteX6-189" fmla="*/ 1037374 w 2096788"/>
              <a:gd name="connsiteY6-190" fmla="*/ 2029598 h 2029598"/>
              <a:gd name="connsiteX7-191" fmla="*/ 385819 w 2096788"/>
              <a:gd name="connsiteY7-192" fmla="*/ 1378043 h 2029598"/>
              <a:gd name="connsiteX0-193" fmla="*/ 447268 w 2158237"/>
              <a:gd name="connsiteY0-194" fmla="*/ 1387073 h 2038628"/>
              <a:gd name="connsiteX1-195" fmla="*/ 773046 w 2158237"/>
              <a:gd name="connsiteY1-196" fmla="*/ 1387073 h 2038628"/>
              <a:gd name="connsiteX2-197" fmla="*/ 92326 w 2158237"/>
              <a:gd name="connsiteY2-198" fmla="*/ 98068 h 2038628"/>
              <a:gd name="connsiteX3-199" fmla="*/ 2125641 w 2158237"/>
              <a:gd name="connsiteY3-200" fmla="*/ 260628 h 2038628"/>
              <a:gd name="connsiteX4-201" fmla="*/ 1424601 w 2158237"/>
              <a:gd name="connsiteY4-202" fmla="*/ 1387073 h 2038628"/>
              <a:gd name="connsiteX5-203" fmla="*/ 1750378 w 2158237"/>
              <a:gd name="connsiteY5-204" fmla="*/ 1387073 h 2038628"/>
              <a:gd name="connsiteX6-205" fmla="*/ 1098823 w 2158237"/>
              <a:gd name="connsiteY6-206" fmla="*/ 2038628 h 2038628"/>
              <a:gd name="connsiteX7-207" fmla="*/ 447268 w 2158237"/>
              <a:gd name="connsiteY7-208" fmla="*/ 1387073 h 2038628"/>
              <a:gd name="connsiteX0-209" fmla="*/ 388212 w 2158477"/>
              <a:gd name="connsiteY0-210" fmla="*/ 1487059 h 2138614"/>
              <a:gd name="connsiteX1-211" fmla="*/ 713990 w 2158477"/>
              <a:gd name="connsiteY1-212" fmla="*/ 1487059 h 2138614"/>
              <a:gd name="connsiteX2-213" fmla="*/ 33270 w 2158477"/>
              <a:gd name="connsiteY2-214" fmla="*/ 198054 h 2138614"/>
              <a:gd name="connsiteX3-215" fmla="*/ 2127545 w 2158477"/>
              <a:gd name="connsiteY3-216" fmla="*/ 137094 h 2138614"/>
              <a:gd name="connsiteX4-217" fmla="*/ 1365545 w 2158477"/>
              <a:gd name="connsiteY4-218" fmla="*/ 1487059 h 2138614"/>
              <a:gd name="connsiteX5-219" fmla="*/ 1691322 w 2158477"/>
              <a:gd name="connsiteY5-220" fmla="*/ 1487059 h 2138614"/>
              <a:gd name="connsiteX6-221" fmla="*/ 1039767 w 2158477"/>
              <a:gd name="connsiteY6-222" fmla="*/ 2138614 h 2138614"/>
              <a:gd name="connsiteX7-223" fmla="*/ 388212 w 2158477"/>
              <a:gd name="connsiteY7-224" fmla="*/ 1487059 h 2138614"/>
              <a:gd name="connsiteX0-225" fmla="*/ 388212 w 2150483"/>
              <a:gd name="connsiteY0-226" fmla="*/ 1482851 h 2134406"/>
              <a:gd name="connsiteX1-227" fmla="*/ 713990 w 2150483"/>
              <a:gd name="connsiteY1-228" fmla="*/ 1482851 h 2134406"/>
              <a:gd name="connsiteX2-229" fmla="*/ 33270 w 2150483"/>
              <a:gd name="connsiteY2-230" fmla="*/ 193846 h 2134406"/>
              <a:gd name="connsiteX3-231" fmla="*/ 2127545 w 2150483"/>
              <a:gd name="connsiteY3-232" fmla="*/ 132886 h 2134406"/>
              <a:gd name="connsiteX4-233" fmla="*/ 1365545 w 2150483"/>
              <a:gd name="connsiteY4-234" fmla="*/ 1482851 h 2134406"/>
              <a:gd name="connsiteX5-235" fmla="*/ 1691322 w 2150483"/>
              <a:gd name="connsiteY5-236" fmla="*/ 1482851 h 2134406"/>
              <a:gd name="connsiteX6-237" fmla="*/ 1039767 w 2150483"/>
              <a:gd name="connsiteY6-238" fmla="*/ 2134406 h 2134406"/>
              <a:gd name="connsiteX7-239" fmla="*/ 388212 w 2150483"/>
              <a:gd name="connsiteY7-240" fmla="*/ 1482851 h 2134406"/>
              <a:gd name="connsiteX0-241" fmla="*/ 457535 w 2230632"/>
              <a:gd name="connsiteY0-242" fmla="*/ 1513068 h 2164623"/>
              <a:gd name="connsiteX1-243" fmla="*/ 783313 w 2230632"/>
              <a:gd name="connsiteY1-244" fmla="*/ 1513068 h 2164623"/>
              <a:gd name="connsiteX2-245" fmla="*/ 31473 w 2230632"/>
              <a:gd name="connsiteY2-246" fmla="*/ 173263 h 2164623"/>
              <a:gd name="connsiteX3-247" fmla="*/ 2196868 w 2230632"/>
              <a:gd name="connsiteY3-248" fmla="*/ 163103 h 2164623"/>
              <a:gd name="connsiteX4-249" fmla="*/ 1434868 w 2230632"/>
              <a:gd name="connsiteY4-250" fmla="*/ 1513068 h 2164623"/>
              <a:gd name="connsiteX5-251" fmla="*/ 1760645 w 2230632"/>
              <a:gd name="connsiteY5-252" fmla="*/ 1513068 h 2164623"/>
              <a:gd name="connsiteX6-253" fmla="*/ 1109090 w 2230632"/>
              <a:gd name="connsiteY6-254" fmla="*/ 2164623 h 2164623"/>
              <a:gd name="connsiteX7-255" fmla="*/ 457535 w 2230632"/>
              <a:gd name="connsiteY7-256" fmla="*/ 1513068 h 2164623"/>
              <a:gd name="connsiteX0-257" fmla="*/ 461308 w 2234405"/>
              <a:gd name="connsiteY0-258" fmla="*/ 1472547 h 2124102"/>
              <a:gd name="connsiteX1-259" fmla="*/ 787086 w 2234405"/>
              <a:gd name="connsiteY1-260" fmla="*/ 1472547 h 2124102"/>
              <a:gd name="connsiteX2-261" fmla="*/ 35246 w 2234405"/>
              <a:gd name="connsiteY2-262" fmla="*/ 132742 h 2124102"/>
              <a:gd name="connsiteX3-263" fmla="*/ 2200641 w 2234405"/>
              <a:gd name="connsiteY3-264" fmla="*/ 122582 h 2124102"/>
              <a:gd name="connsiteX4-265" fmla="*/ 1438641 w 2234405"/>
              <a:gd name="connsiteY4-266" fmla="*/ 1472547 h 2124102"/>
              <a:gd name="connsiteX5-267" fmla="*/ 1764418 w 2234405"/>
              <a:gd name="connsiteY5-268" fmla="*/ 1472547 h 2124102"/>
              <a:gd name="connsiteX6-269" fmla="*/ 1112863 w 2234405"/>
              <a:gd name="connsiteY6-270" fmla="*/ 2124102 h 2124102"/>
              <a:gd name="connsiteX7-271" fmla="*/ 461308 w 2234405"/>
              <a:gd name="connsiteY7-272" fmla="*/ 1472547 h 2124102"/>
              <a:gd name="connsiteX0-273" fmla="*/ 454007 w 2237612"/>
              <a:gd name="connsiteY0-274" fmla="*/ 1463820 h 2115375"/>
              <a:gd name="connsiteX1-275" fmla="*/ 779785 w 2237612"/>
              <a:gd name="connsiteY1-276" fmla="*/ 1463820 h 2115375"/>
              <a:gd name="connsiteX2-277" fmla="*/ 27945 w 2237612"/>
              <a:gd name="connsiteY2-278" fmla="*/ 124015 h 2115375"/>
              <a:gd name="connsiteX3-279" fmla="*/ 2193340 w 2237612"/>
              <a:gd name="connsiteY3-280" fmla="*/ 113855 h 2115375"/>
              <a:gd name="connsiteX4-281" fmla="*/ 1431340 w 2237612"/>
              <a:gd name="connsiteY4-282" fmla="*/ 1463820 h 2115375"/>
              <a:gd name="connsiteX5-283" fmla="*/ 1757117 w 2237612"/>
              <a:gd name="connsiteY5-284" fmla="*/ 1463820 h 2115375"/>
              <a:gd name="connsiteX6-285" fmla="*/ 1105562 w 2237612"/>
              <a:gd name="connsiteY6-286" fmla="*/ 2115375 h 2115375"/>
              <a:gd name="connsiteX7-287" fmla="*/ 454007 w 2237612"/>
              <a:gd name="connsiteY7-288" fmla="*/ 1463820 h 2115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37612" h="2115375">
                <a:moveTo>
                  <a:pt x="454007" y="1463820"/>
                </a:moveTo>
                <a:lnTo>
                  <a:pt x="779785" y="1463820"/>
                </a:lnTo>
                <a:cubicBezTo>
                  <a:pt x="962665" y="1013832"/>
                  <a:pt x="371473" y="227089"/>
                  <a:pt x="27945" y="124015"/>
                </a:cubicBezTo>
                <a:cubicBezTo>
                  <a:pt x="-315583" y="20941"/>
                  <a:pt x="2630001" y="-89126"/>
                  <a:pt x="2193340" y="113855"/>
                </a:cubicBezTo>
                <a:cubicBezTo>
                  <a:pt x="1756679" y="316836"/>
                  <a:pt x="1366993" y="952872"/>
                  <a:pt x="1431340" y="1463820"/>
                </a:cubicBezTo>
                <a:lnTo>
                  <a:pt x="1757117" y="1463820"/>
                </a:lnTo>
                <a:lnTo>
                  <a:pt x="1105562" y="2115375"/>
                </a:lnTo>
                <a:lnTo>
                  <a:pt x="454007" y="1463820"/>
                </a:lnTo>
                <a:close/>
              </a:path>
            </a:pathLst>
          </a:custGeom>
          <a:gradFill flip="none" rotWithShape="1">
            <a:gsLst>
              <a:gs pos="90000">
                <a:srgbClr val="FF0000">
                  <a:alpha val="0"/>
                </a:srgbClr>
              </a:gs>
              <a:gs pos="45000">
                <a:srgbClr val="FF0000">
                  <a:alpha val="28000"/>
                </a:srgbClr>
              </a:gs>
              <a:gs pos="0">
                <a:srgbClr val="FF0000">
                  <a:alpha val="88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580743">
              <a:defRPr/>
            </a:pPr>
            <a:endParaRPr lang="zh-CN" altLang="en-US" sz="207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箭头: 下 7">
            <a:extLst>
              <a:ext uri="{FF2B5EF4-FFF2-40B4-BE49-F238E27FC236}">
                <a16:creationId xmlns:a16="http://schemas.microsoft.com/office/drawing/2014/main" id="{15CDFB01-6B54-418C-80B2-279DAEE39B3B}"/>
              </a:ext>
            </a:extLst>
          </p:cNvPr>
          <p:cNvSpPr/>
          <p:nvPr/>
        </p:nvSpPr>
        <p:spPr>
          <a:xfrm rot="16200000">
            <a:off x="9253287" y="3628789"/>
            <a:ext cx="466562" cy="595113"/>
          </a:xfrm>
          <a:custGeom>
            <a:avLst/>
            <a:gdLst>
              <a:gd name="connsiteX0" fmla="*/ 0 w 1303110"/>
              <a:gd name="connsiteY0" fmla="*/ 974045 h 1625600"/>
              <a:gd name="connsiteX1" fmla="*/ 325778 w 1303110"/>
              <a:gd name="connsiteY1" fmla="*/ 974045 h 1625600"/>
              <a:gd name="connsiteX2" fmla="*/ 325778 w 1303110"/>
              <a:gd name="connsiteY2" fmla="*/ 0 h 1625600"/>
              <a:gd name="connsiteX3" fmla="*/ 977333 w 1303110"/>
              <a:gd name="connsiteY3" fmla="*/ 0 h 1625600"/>
              <a:gd name="connsiteX4" fmla="*/ 977333 w 1303110"/>
              <a:gd name="connsiteY4" fmla="*/ 974045 h 1625600"/>
              <a:gd name="connsiteX5" fmla="*/ 1303110 w 1303110"/>
              <a:gd name="connsiteY5" fmla="*/ 974045 h 1625600"/>
              <a:gd name="connsiteX6" fmla="*/ 651555 w 1303110"/>
              <a:gd name="connsiteY6" fmla="*/ 1625600 h 1625600"/>
              <a:gd name="connsiteX7" fmla="*/ 0 w 1303110"/>
              <a:gd name="connsiteY7" fmla="*/ 974045 h 1625600"/>
              <a:gd name="connsiteX0-1" fmla="*/ 0 w 1363413"/>
              <a:gd name="connsiteY0-2" fmla="*/ 1258525 h 1910080"/>
              <a:gd name="connsiteX1-3" fmla="*/ 325778 w 1363413"/>
              <a:gd name="connsiteY1-4" fmla="*/ 1258525 h 1910080"/>
              <a:gd name="connsiteX2-5" fmla="*/ 325778 w 1363413"/>
              <a:gd name="connsiteY2-6" fmla="*/ 284480 h 1910080"/>
              <a:gd name="connsiteX3-7" fmla="*/ 1363413 w 1363413"/>
              <a:gd name="connsiteY3-8" fmla="*/ 0 h 1910080"/>
              <a:gd name="connsiteX4-9" fmla="*/ 977333 w 1363413"/>
              <a:gd name="connsiteY4-10" fmla="*/ 1258525 h 1910080"/>
              <a:gd name="connsiteX5-11" fmla="*/ 1303110 w 1363413"/>
              <a:gd name="connsiteY5-12" fmla="*/ 1258525 h 1910080"/>
              <a:gd name="connsiteX6-13" fmla="*/ 651555 w 1363413"/>
              <a:gd name="connsiteY6-14" fmla="*/ 1910080 h 1910080"/>
              <a:gd name="connsiteX7-15" fmla="*/ 0 w 1363413"/>
              <a:gd name="connsiteY7-16" fmla="*/ 1258525 h 1910080"/>
              <a:gd name="connsiteX0-17" fmla="*/ 0 w 1482266"/>
              <a:gd name="connsiteY0-18" fmla="*/ 1391552 h 2043107"/>
              <a:gd name="connsiteX1-19" fmla="*/ 325778 w 1482266"/>
              <a:gd name="connsiteY1-20" fmla="*/ 1391552 h 2043107"/>
              <a:gd name="connsiteX2-21" fmla="*/ 325778 w 1482266"/>
              <a:gd name="connsiteY2-22" fmla="*/ 417507 h 2043107"/>
              <a:gd name="connsiteX3-23" fmla="*/ 1363413 w 1482266"/>
              <a:gd name="connsiteY3-24" fmla="*/ 133027 h 2043107"/>
              <a:gd name="connsiteX4-25" fmla="*/ 977333 w 1482266"/>
              <a:gd name="connsiteY4-26" fmla="*/ 1391552 h 2043107"/>
              <a:gd name="connsiteX5-27" fmla="*/ 1303110 w 1482266"/>
              <a:gd name="connsiteY5-28" fmla="*/ 1391552 h 2043107"/>
              <a:gd name="connsiteX6-29" fmla="*/ 651555 w 1482266"/>
              <a:gd name="connsiteY6-30" fmla="*/ 2043107 h 2043107"/>
              <a:gd name="connsiteX7-31" fmla="*/ 0 w 1482266"/>
              <a:gd name="connsiteY7-32" fmla="*/ 1391552 h 2043107"/>
              <a:gd name="connsiteX0-33" fmla="*/ 0 w 1399225"/>
              <a:gd name="connsiteY0-34" fmla="*/ 1363832 h 2015387"/>
              <a:gd name="connsiteX1-35" fmla="*/ 325778 w 1399225"/>
              <a:gd name="connsiteY1-36" fmla="*/ 1363832 h 2015387"/>
              <a:gd name="connsiteX2-37" fmla="*/ 20978 w 1399225"/>
              <a:gd name="connsiteY2-38" fmla="*/ 135787 h 2015387"/>
              <a:gd name="connsiteX3-39" fmla="*/ 1363413 w 1399225"/>
              <a:gd name="connsiteY3-40" fmla="*/ 105307 h 2015387"/>
              <a:gd name="connsiteX4-41" fmla="*/ 977333 w 1399225"/>
              <a:gd name="connsiteY4-42" fmla="*/ 1363832 h 2015387"/>
              <a:gd name="connsiteX5-43" fmla="*/ 1303110 w 1399225"/>
              <a:gd name="connsiteY5-44" fmla="*/ 1363832 h 2015387"/>
              <a:gd name="connsiteX6-45" fmla="*/ 651555 w 1399225"/>
              <a:gd name="connsiteY6-46" fmla="*/ 2015387 h 2015387"/>
              <a:gd name="connsiteX7-47" fmla="*/ 0 w 1399225"/>
              <a:gd name="connsiteY7-48" fmla="*/ 1363832 h 2015387"/>
              <a:gd name="connsiteX0-49" fmla="*/ 42592 w 1441817"/>
              <a:gd name="connsiteY0-50" fmla="*/ 1468262 h 2119817"/>
              <a:gd name="connsiteX1-51" fmla="*/ 368370 w 1441817"/>
              <a:gd name="connsiteY1-52" fmla="*/ 1468262 h 2119817"/>
              <a:gd name="connsiteX2-53" fmla="*/ 63570 w 1441817"/>
              <a:gd name="connsiteY2-54" fmla="*/ 240217 h 2119817"/>
              <a:gd name="connsiteX3-55" fmla="*/ 1406005 w 1441817"/>
              <a:gd name="connsiteY3-56" fmla="*/ 209737 h 2119817"/>
              <a:gd name="connsiteX4-57" fmla="*/ 1019925 w 1441817"/>
              <a:gd name="connsiteY4-58" fmla="*/ 1468262 h 2119817"/>
              <a:gd name="connsiteX5-59" fmla="*/ 1345702 w 1441817"/>
              <a:gd name="connsiteY5-60" fmla="*/ 1468262 h 2119817"/>
              <a:gd name="connsiteX6-61" fmla="*/ 694147 w 1441817"/>
              <a:gd name="connsiteY6-62" fmla="*/ 2119817 h 2119817"/>
              <a:gd name="connsiteX7-63" fmla="*/ 42592 w 1441817"/>
              <a:gd name="connsiteY7-64" fmla="*/ 1468262 h 2119817"/>
              <a:gd name="connsiteX0-65" fmla="*/ 42592 w 1441817"/>
              <a:gd name="connsiteY0-66" fmla="*/ 1468262 h 2119817"/>
              <a:gd name="connsiteX1-67" fmla="*/ 368370 w 1441817"/>
              <a:gd name="connsiteY1-68" fmla="*/ 1468262 h 2119817"/>
              <a:gd name="connsiteX2-69" fmla="*/ 63570 w 1441817"/>
              <a:gd name="connsiteY2-70" fmla="*/ 240217 h 2119817"/>
              <a:gd name="connsiteX3-71" fmla="*/ 1406005 w 1441817"/>
              <a:gd name="connsiteY3-72" fmla="*/ 209737 h 2119817"/>
              <a:gd name="connsiteX4-73" fmla="*/ 1019925 w 1441817"/>
              <a:gd name="connsiteY4-74" fmla="*/ 1468262 h 2119817"/>
              <a:gd name="connsiteX5-75" fmla="*/ 1345702 w 1441817"/>
              <a:gd name="connsiteY5-76" fmla="*/ 1468262 h 2119817"/>
              <a:gd name="connsiteX6-77" fmla="*/ 694147 w 1441817"/>
              <a:gd name="connsiteY6-78" fmla="*/ 2119817 h 2119817"/>
              <a:gd name="connsiteX7-79" fmla="*/ 42592 w 1441817"/>
              <a:gd name="connsiteY7-80" fmla="*/ 1468262 h 2119817"/>
              <a:gd name="connsiteX0-81" fmla="*/ 26862 w 1456381"/>
              <a:gd name="connsiteY0-82" fmla="*/ 1519308 h 2170863"/>
              <a:gd name="connsiteX1-83" fmla="*/ 352640 w 1456381"/>
              <a:gd name="connsiteY1-84" fmla="*/ 1519308 h 2170863"/>
              <a:gd name="connsiteX2-85" fmla="*/ 47840 w 1456381"/>
              <a:gd name="connsiteY2-86" fmla="*/ 291263 h 2170863"/>
              <a:gd name="connsiteX3-87" fmla="*/ 1390275 w 1456381"/>
              <a:gd name="connsiteY3-88" fmla="*/ 260783 h 2170863"/>
              <a:gd name="connsiteX4-89" fmla="*/ 1004195 w 1456381"/>
              <a:gd name="connsiteY4-90" fmla="*/ 1519308 h 2170863"/>
              <a:gd name="connsiteX5-91" fmla="*/ 1329972 w 1456381"/>
              <a:gd name="connsiteY5-92" fmla="*/ 1519308 h 2170863"/>
              <a:gd name="connsiteX6-93" fmla="*/ 678417 w 1456381"/>
              <a:gd name="connsiteY6-94" fmla="*/ 2170863 h 2170863"/>
              <a:gd name="connsiteX7-95" fmla="*/ 26862 w 1456381"/>
              <a:gd name="connsiteY7-96" fmla="*/ 1519308 h 2170863"/>
              <a:gd name="connsiteX0-97" fmla="*/ 42261 w 1438125"/>
              <a:gd name="connsiteY0-98" fmla="*/ 1519308 h 2170863"/>
              <a:gd name="connsiteX1-99" fmla="*/ 368039 w 1438125"/>
              <a:gd name="connsiteY1-100" fmla="*/ 1519308 h 2170863"/>
              <a:gd name="connsiteX2-101" fmla="*/ 63239 w 1438125"/>
              <a:gd name="connsiteY2-102" fmla="*/ 291263 h 2170863"/>
              <a:gd name="connsiteX3-103" fmla="*/ 1405674 w 1438125"/>
              <a:gd name="connsiteY3-104" fmla="*/ 260783 h 2170863"/>
              <a:gd name="connsiteX4-105" fmla="*/ 1019594 w 1438125"/>
              <a:gd name="connsiteY4-106" fmla="*/ 1519308 h 2170863"/>
              <a:gd name="connsiteX5-107" fmla="*/ 1345371 w 1438125"/>
              <a:gd name="connsiteY5-108" fmla="*/ 1519308 h 2170863"/>
              <a:gd name="connsiteX6-109" fmla="*/ 693816 w 1438125"/>
              <a:gd name="connsiteY6-110" fmla="*/ 2170863 h 2170863"/>
              <a:gd name="connsiteX7-111" fmla="*/ 42261 w 1438125"/>
              <a:gd name="connsiteY7-112" fmla="*/ 1519308 h 2170863"/>
              <a:gd name="connsiteX0-113" fmla="*/ 26103 w 1465500"/>
              <a:gd name="connsiteY0-114" fmla="*/ 1530990 h 2182545"/>
              <a:gd name="connsiteX1-115" fmla="*/ 351881 w 1465500"/>
              <a:gd name="connsiteY1-116" fmla="*/ 1530990 h 2182545"/>
              <a:gd name="connsiteX2-117" fmla="*/ 47081 w 1465500"/>
              <a:gd name="connsiteY2-118" fmla="*/ 302945 h 2182545"/>
              <a:gd name="connsiteX3-119" fmla="*/ 1389516 w 1465500"/>
              <a:gd name="connsiteY3-120" fmla="*/ 272465 h 2182545"/>
              <a:gd name="connsiteX4-121" fmla="*/ 1003436 w 1465500"/>
              <a:gd name="connsiteY4-122" fmla="*/ 1530990 h 2182545"/>
              <a:gd name="connsiteX5-123" fmla="*/ 1329213 w 1465500"/>
              <a:gd name="connsiteY5-124" fmla="*/ 1530990 h 2182545"/>
              <a:gd name="connsiteX6-125" fmla="*/ 677658 w 1465500"/>
              <a:gd name="connsiteY6-126" fmla="*/ 2182545 h 2182545"/>
              <a:gd name="connsiteX7-127" fmla="*/ 26103 w 1465500"/>
              <a:gd name="connsiteY7-128" fmla="*/ 1530990 h 2182545"/>
              <a:gd name="connsiteX0-129" fmla="*/ 26103 w 1465500"/>
              <a:gd name="connsiteY0-130" fmla="*/ 1530990 h 2182545"/>
              <a:gd name="connsiteX1-131" fmla="*/ 351881 w 1465500"/>
              <a:gd name="connsiteY1-132" fmla="*/ 1530990 h 2182545"/>
              <a:gd name="connsiteX2-133" fmla="*/ 47081 w 1465500"/>
              <a:gd name="connsiteY2-134" fmla="*/ 302945 h 2182545"/>
              <a:gd name="connsiteX3-135" fmla="*/ 1389516 w 1465500"/>
              <a:gd name="connsiteY3-136" fmla="*/ 272465 h 2182545"/>
              <a:gd name="connsiteX4-137" fmla="*/ 1003436 w 1465500"/>
              <a:gd name="connsiteY4-138" fmla="*/ 1530990 h 2182545"/>
              <a:gd name="connsiteX5-139" fmla="*/ 1329213 w 1465500"/>
              <a:gd name="connsiteY5-140" fmla="*/ 1530990 h 2182545"/>
              <a:gd name="connsiteX6-141" fmla="*/ 677658 w 1465500"/>
              <a:gd name="connsiteY6-142" fmla="*/ 2182545 h 2182545"/>
              <a:gd name="connsiteX7-143" fmla="*/ 26103 w 1465500"/>
              <a:gd name="connsiteY7-144" fmla="*/ 1530990 h 2182545"/>
              <a:gd name="connsiteX0-145" fmla="*/ 26103 w 1465500"/>
              <a:gd name="connsiteY0-146" fmla="*/ 1530990 h 2182545"/>
              <a:gd name="connsiteX1-147" fmla="*/ 351881 w 1465500"/>
              <a:gd name="connsiteY1-148" fmla="*/ 1530990 h 2182545"/>
              <a:gd name="connsiteX2-149" fmla="*/ 47081 w 1465500"/>
              <a:gd name="connsiteY2-150" fmla="*/ 302945 h 2182545"/>
              <a:gd name="connsiteX3-151" fmla="*/ 1389516 w 1465500"/>
              <a:gd name="connsiteY3-152" fmla="*/ 272465 h 2182545"/>
              <a:gd name="connsiteX4-153" fmla="*/ 1003436 w 1465500"/>
              <a:gd name="connsiteY4-154" fmla="*/ 1530990 h 2182545"/>
              <a:gd name="connsiteX5-155" fmla="*/ 1329213 w 1465500"/>
              <a:gd name="connsiteY5-156" fmla="*/ 1530990 h 2182545"/>
              <a:gd name="connsiteX6-157" fmla="*/ 677658 w 1465500"/>
              <a:gd name="connsiteY6-158" fmla="*/ 2182545 h 2182545"/>
              <a:gd name="connsiteX7-159" fmla="*/ 26103 w 1465500"/>
              <a:gd name="connsiteY7-160" fmla="*/ 1530990 h 2182545"/>
              <a:gd name="connsiteX0-161" fmla="*/ 23554 w 1787251"/>
              <a:gd name="connsiteY0-162" fmla="*/ 1389202 h 2040757"/>
              <a:gd name="connsiteX1-163" fmla="*/ 349332 w 1787251"/>
              <a:gd name="connsiteY1-164" fmla="*/ 1389202 h 2040757"/>
              <a:gd name="connsiteX2-165" fmla="*/ 44532 w 1787251"/>
              <a:gd name="connsiteY2-166" fmla="*/ 161157 h 2040757"/>
              <a:gd name="connsiteX3-167" fmla="*/ 1701927 w 1787251"/>
              <a:gd name="connsiteY3-168" fmla="*/ 262757 h 2040757"/>
              <a:gd name="connsiteX4-169" fmla="*/ 1000887 w 1787251"/>
              <a:gd name="connsiteY4-170" fmla="*/ 1389202 h 2040757"/>
              <a:gd name="connsiteX5-171" fmla="*/ 1326664 w 1787251"/>
              <a:gd name="connsiteY5-172" fmla="*/ 1389202 h 2040757"/>
              <a:gd name="connsiteX6-173" fmla="*/ 675109 w 1787251"/>
              <a:gd name="connsiteY6-174" fmla="*/ 2040757 h 2040757"/>
              <a:gd name="connsiteX7-175" fmla="*/ 23554 w 1787251"/>
              <a:gd name="connsiteY7-176" fmla="*/ 1389202 h 2040757"/>
              <a:gd name="connsiteX0-177" fmla="*/ 385819 w 2096788"/>
              <a:gd name="connsiteY0-178" fmla="*/ 1378043 h 2029598"/>
              <a:gd name="connsiteX1-179" fmla="*/ 711597 w 2096788"/>
              <a:gd name="connsiteY1-180" fmla="*/ 1378043 h 2029598"/>
              <a:gd name="connsiteX2-181" fmla="*/ 30877 w 2096788"/>
              <a:gd name="connsiteY2-182" fmla="*/ 89038 h 2029598"/>
              <a:gd name="connsiteX3-183" fmla="*/ 2064192 w 2096788"/>
              <a:gd name="connsiteY3-184" fmla="*/ 251598 h 2029598"/>
              <a:gd name="connsiteX4-185" fmla="*/ 1363152 w 2096788"/>
              <a:gd name="connsiteY4-186" fmla="*/ 1378043 h 2029598"/>
              <a:gd name="connsiteX5-187" fmla="*/ 1688929 w 2096788"/>
              <a:gd name="connsiteY5-188" fmla="*/ 1378043 h 2029598"/>
              <a:gd name="connsiteX6-189" fmla="*/ 1037374 w 2096788"/>
              <a:gd name="connsiteY6-190" fmla="*/ 2029598 h 2029598"/>
              <a:gd name="connsiteX7-191" fmla="*/ 385819 w 2096788"/>
              <a:gd name="connsiteY7-192" fmla="*/ 1378043 h 2029598"/>
              <a:gd name="connsiteX0-193" fmla="*/ 447268 w 2158237"/>
              <a:gd name="connsiteY0-194" fmla="*/ 1387073 h 2038628"/>
              <a:gd name="connsiteX1-195" fmla="*/ 773046 w 2158237"/>
              <a:gd name="connsiteY1-196" fmla="*/ 1387073 h 2038628"/>
              <a:gd name="connsiteX2-197" fmla="*/ 92326 w 2158237"/>
              <a:gd name="connsiteY2-198" fmla="*/ 98068 h 2038628"/>
              <a:gd name="connsiteX3-199" fmla="*/ 2125641 w 2158237"/>
              <a:gd name="connsiteY3-200" fmla="*/ 260628 h 2038628"/>
              <a:gd name="connsiteX4-201" fmla="*/ 1424601 w 2158237"/>
              <a:gd name="connsiteY4-202" fmla="*/ 1387073 h 2038628"/>
              <a:gd name="connsiteX5-203" fmla="*/ 1750378 w 2158237"/>
              <a:gd name="connsiteY5-204" fmla="*/ 1387073 h 2038628"/>
              <a:gd name="connsiteX6-205" fmla="*/ 1098823 w 2158237"/>
              <a:gd name="connsiteY6-206" fmla="*/ 2038628 h 2038628"/>
              <a:gd name="connsiteX7-207" fmla="*/ 447268 w 2158237"/>
              <a:gd name="connsiteY7-208" fmla="*/ 1387073 h 2038628"/>
              <a:gd name="connsiteX0-209" fmla="*/ 388212 w 2158477"/>
              <a:gd name="connsiteY0-210" fmla="*/ 1487059 h 2138614"/>
              <a:gd name="connsiteX1-211" fmla="*/ 713990 w 2158477"/>
              <a:gd name="connsiteY1-212" fmla="*/ 1487059 h 2138614"/>
              <a:gd name="connsiteX2-213" fmla="*/ 33270 w 2158477"/>
              <a:gd name="connsiteY2-214" fmla="*/ 198054 h 2138614"/>
              <a:gd name="connsiteX3-215" fmla="*/ 2127545 w 2158477"/>
              <a:gd name="connsiteY3-216" fmla="*/ 137094 h 2138614"/>
              <a:gd name="connsiteX4-217" fmla="*/ 1365545 w 2158477"/>
              <a:gd name="connsiteY4-218" fmla="*/ 1487059 h 2138614"/>
              <a:gd name="connsiteX5-219" fmla="*/ 1691322 w 2158477"/>
              <a:gd name="connsiteY5-220" fmla="*/ 1487059 h 2138614"/>
              <a:gd name="connsiteX6-221" fmla="*/ 1039767 w 2158477"/>
              <a:gd name="connsiteY6-222" fmla="*/ 2138614 h 2138614"/>
              <a:gd name="connsiteX7-223" fmla="*/ 388212 w 2158477"/>
              <a:gd name="connsiteY7-224" fmla="*/ 1487059 h 2138614"/>
              <a:gd name="connsiteX0-225" fmla="*/ 388212 w 2150483"/>
              <a:gd name="connsiteY0-226" fmla="*/ 1482851 h 2134406"/>
              <a:gd name="connsiteX1-227" fmla="*/ 713990 w 2150483"/>
              <a:gd name="connsiteY1-228" fmla="*/ 1482851 h 2134406"/>
              <a:gd name="connsiteX2-229" fmla="*/ 33270 w 2150483"/>
              <a:gd name="connsiteY2-230" fmla="*/ 193846 h 2134406"/>
              <a:gd name="connsiteX3-231" fmla="*/ 2127545 w 2150483"/>
              <a:gd name="connsiteY3-232" fmla="*/ 132886 h 2134406"/>
              <a:gd name="connsiteX4-233" fmla="*/ 1365545 w 2150483"/>
              <a:gd name="connsiteY4-234" fmla="*/ 1482851 h 2134406"/>
              <a:gd name="connsiteX5-235" fmla="*/ 1691322 w 2150483"/>
              <a:gd name="connsiteY5-236" fmla="*/ 1482851 h 2134406"/>
              <a:gd name="connsiteX6-237" fmla="*/ 1039767 w 2150483"/>
              <a:gd name="connsiteY6-238" fmla="*/ 2134406 h 2134406"/>
              <a:gd name="connsiteX7-239" fmla="*/ 388212 w 2150483"/>
              <a:gd name="connsiteY7-240" fmla="*/ 1482851 h 2134406"/>
              <a:gd name="connsiteX0-241" fmla="*/ 457535 w 2230632"/>
              <a:gd name="connsiteY0-242" fmla="*/ 1513068 h 2164623"/>
              <a:gd name="connsiteX1-243" fmla="*/ 783313 w 2230632"/>
              <a:gd name="connsiteY1-244" fmla="*/ 1513068 h 2164623"/>
              <a:gd name="connsiteX2-245" fmla="*/ 31473 w 2230632"/>
              <a:gd name="connsiteY2-246" fmla="*/ 173263 h 2164623"/>
              <a:gd name="connsiteX3-247" fmla="*/ 2196868 w 2230632"/>
              <a:gd name="connsiteY3-248" fmla="*/ 163103 h 2164623"/>
              <a:gd name="connsiteX4-249" fmla="*/ 1434868 w 2230632"/>
              <a:gd name="connsiteY4-250" fmla="*/ 1513068 h 2164623"/>
              <a:gd name="connsiteX5-251" fmla="*/ 1760645 w 2230632"/>
              <a:gd name="connsiteY5-252" fmla="*/ 1513068 h 2164623"/>
              <a:gd name="connsiteX6-253" fmla="*/ 1109090 w 2230632"/>
              <a:gd name="connsiteY6-254" fmla="*/ 2164623 h 2164623"/>
              <a:gd name="connsiteX7-255" fmla="*/ 457535 w 2230632"/>
              <a:gd name="connsiteY7-256" fmla="*/ 1513068 h 2164623"/>
              <a:gd name="connsiteX0-257" fmla="*/ 461308 w 2234405"/>
              <a:gd name="connsiteY0-258" fmla="*/ 1472547 h 2124102"/>
              <a:gd name="connsiteX1-259" fmla="*/ 787086 w 2234405"/>
              <a:gd name="connsiteY1-260" fmla="*/ 1472547 h 2124102"/>
              <a:gd name="connsiteX2-261" fmla="*/ 35246 w 2234405"/>
              <a:gd name="connsiteY2-262" fmla="*/ 132742 h 2124102"/>
              <a:gd name="connsiteX3-263" fmla="*/ 2200641 w 2234405"/>
              <a:gd name="connsiteY3-264" fmla="*/ 122582 h 2124102"/>
              <a:gd name="connsiteX4-265" fmla="*/ 1438641 w 2234405"/>
              <a:gd name="connsiteY4-266" fmla="*/ 1472547 h 2124102"/>
              <a:gd name="connsiteX5-267" fmla="*/ 1764418 w 2234405"/>
              <a:gd name="connsiteY5-268" fmla="*/ 1472547 h 2124102"/>
              <a:gd name="connsiteX6-269" fmla="*/ 1112863 w 2234405"/>
              <a:gd name="connsiteY6-270" fmla="*/ 2124102 h 2124102"/>
              <a:gd name="connsiteX7-271" fmla="*/ 461308 w 2234405"/>
              <a:gd name="connsiteY7-272" fmla="*/ 1472547 h 2124102"/>
              <a:gd name="connsiteX0-273" fmla="*/ 454007 w 2237612"/>
              <a:gd name="connsiteY0-274" fmla="*/ 1463820 h 2115375"/>
              <a:gd name="connsiteX1-275" fmla="*/ 779785 w 2237612"/>
              <a:gd name="connsiteY1-276" fmla="*/ 1463820 h 2115375"/>
              <a:gd name="connsiteX2-277" fmla="*/ 27945 w 2237612"/>
              <a:gd name="connsiteY2-278" fmla="*/ 124015 h 2115375"/>
              <a:gd name="connsiteX3-279" fmla="*/ 2193340 w 2237612"/>
              <a:gd name="connsiteY3-280" fmla="*/ 113855 h 2115375"/>
              <a:gd name="connsiteX4-281" fmla="*/ 1431340 w 2237612"/>
              <a:gd name="connsiteY4-282" fmla="*/ 1463820 h 2115375"/>
              <a:gd name="connsiteX5-283" fmla="*/ 1757117 w 2237612"/>
              <a:gd name="connsiteY5-284" fmla="*/ 1463820 h 2115375"/>
              <a:gd name="connsiteX6-285" fmla="*/ 1105562 w 2237612"/>
              <a:gd name="connsiteY6-286" fmla="*/ 2115375 h 2115375"/>
              <a:gd name="connsiteX7-287" fmla="*/ 454007 w 2237612"/>
              <a:gd name="connsiteY7-288" fmla="*/ 1463820 h 2115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37612" h="2115375">
                <a:moveTo>
                  <a:pt x="454007" y="1463820"/>
                </a:moveTo>
                <a:lnTo>
                  <a:pt x="779785" y="1463820"/>
                </a:lnTo>
                <a:cubicBezTo>
                  <a:pt x="962665" y="1013832"/>
                  <a:pt x="371473" y="227089"/>
                  <a:pt x="27945" y="124015"/>
                </a:cubicBezTo>
                <a:cubicBezTo>
                  <a:pt x="-315583" y="20941"/>
                  <a:pt x="2630001" y="-89126"/>
                  <a:pt x="2193340" y="113855"/>
                </a:cubicBezTo>
                <a:cubicBezTo>
                  <a:pt x="1756679" y="316836"/>
                  <a:pt x="1366993" y="952872"/>
                  <a:pt x="1431340" y="1463820"/>
                </a:cubicBezTo>
                <a:lnTo>
                  <a:pt x="1757117" y="1463820"/>
                </a:lnTo>
                <a:lnTo>
                  <a:pt x="1105562" y="2115375"/>
                </a:lnTo>
                <a:lnTo>
                  <a:pt x="454007" y="1463820"/>
                </a:lnTo>
                <a:close/>
              </a:path>
            </a:pathLst>
          </a:custGeom>
          <a:gradFill flip="none" rotWithShape="1">
            <a:gsLst>
              <a:gs pos="90000">
                <a:srgbClr val="FF0000">
                  <a:alpha val="0"/>
                </a:srgbClr>
              </a:gs>
              <a:gs pos="45000">
                <a:srgbClr val="FF0000">
                  <a:alpha val="28000"/>
                </a:srgbClr>
              </a:gs>
              <a:gs pos="0">
                <a:srgbClr val="FF0000">
                  <a:alpha val="88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580743">
              <a:defRPr/>
            </a:pPr>
            <a:endParaRPr lang="zh-CN" altLang="en-US" sz="207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箭头: 下 7">
            <a:extLst>
              <a:ext uri="{FF2B5EF4-FFF2-40B4-BE49-F238E27FC236}">
                <a16:creationId xmlns:a16="http://schemas.microsoft.com/office/drawing/2014/main" id="{29AAA379-1AE4-4B38-8641-9AD3411CABB2}"/>
              </a:ext>
            </a:extLst>
          </p:cNvPr>
          <p:cNvSpPr/>
          <p:nvPr/>
        </p:nvSpPr>
        <p:spPr>
          <a:xfrm rot="16200000">
            <a:off x="9285549" y="5025956"/>
            <a:ext cx="466562" cy="595113"/>
          </a:xfrm>
          <a:custGeom>
            <a:avLst/>
            <a:gdLst>
              <a:gd name="connsiteX0" fmla="*/ 0 w 1303110"/>
              <a:gd name="connsiteY0" fmla="*/ 974045 h 1625600"/>
              <a:gd name="connsiteX1" fmla="*/ 325778 w 1303110"/>
              <a:gd name="connsiteY1" fmla="*/ 974045 h 1625600"/>
              <a:gd name="connsiteX2" fmla="*/ 325778 w 1303110"/>
              <a:gd name="connsiteY2" fmla="*/ 0 h 1625600"/>
              <a:gd name="connsiteX3" fmla="*/ 977333 w 1303110"/>
              <a:gd name="connsiteY3" fmla="*/ 0 h 1625600"/>
              <a:gd name="connsiteX4" fmla="*/ 977333 w 1303110"/>
              <a:gd name="connsiteY4" fmla="*/ 974045 h 1625600"/>
              <a:gd name="connsiteX5" fmla="*/ 1303110 w 1303110"/>
              <a:gd name="connsiteY5" fmla="*/ 974045 h 1625600"/>
              <a:gd name="connsiteX6" fmla="*/ 651555 w 1303110"/>
              <a:gd name="connsiteY6" fmla="*/ 1625600 h 1625600"/>
              <a:gd name="connsiteX7" fmla="*/ 0 w 1303110"/>
              <a:gd name="connsiteY7" fmla="*/ 974045 h 1625600"/>
              <a:gd name="connsiteX0-1" fmla="*/ 0 w 1363413"/>
              <a:gd name="connsiteY0-2" fmla="*/ 1258525 h 1910080"/>
              <a:gd name="connsiteX1-3" fmla="*/ 325778 w 1363413"/>
              <a:gd name="connsiteY1-4" fmla="*/ 1258525 h 1910080"/>
              <a:gd name="connsiteX2-5" fmla="*/ 325778 w 1363413"/>
              <a:gd name="connsiteY2-6" fmla="*/ 284480 h 1910080"/>
              <a:gd name="connsiteX3-7" fmla="*/ 1363413 w 1363413"/>
              <a:gd name="connsiteY3-8" fmla="*/ 0 h 1910080"/>
              <a:gd name="connsiteX4-9" fmla="*/ 977333 w 1363413"/>
              <a:gd name="connsiteY4-10" fmla="*/ 1258525 h 1910080"/>
              <a:gd name="connsiteX5-11" fmla="*/ 1303110 w 1363413"/>
              <a:gd name="connsiteY5-12" fmla="*/ 1258525 h 1910080"/>
              <a:gd name="connsiteX6-13" fmla="*/ 651555 w 1363413"/>
              <a:gd name="connsiteY6-14" fmla="*/ 1910080 h 1910080"/>
              <a:gd name="connsiteX7-15" fmla="*/ 0 w 1363413"/>
              <a:gd name="connsiteY7-16" fmla="*/ 1258525 h 1910080"/>
              <a:gd name="connsiteX0-17" fmla="*/ 0 w 1482266"/>
              <a:gd name="connsiteY0-18" fmla="*/ 1391552 h 2043107"/>
              <a:gd name="connsiteX1-19" fmla="*/ 325778 w 1482266"/>
              <a:gd name="connsiteY1-20" fmla="*/ 1391552 h 2043107"/>
              <a:gd name="connsiteX2-21" fmla="*/ 325778 w 1482266"/>
              <a:gd name="connsiteY2-22" fmla="*/ 417507 h 2043107"/>
              <a:gd name="connsiteX3-23" fmla="*/ 1363413 w 1482266"/>
              <a:gd name="connsiteY3-24" fmla="*/ 133027 h 2043107"/>
              <a:gd name="connsiteX4-25" fmla="*/ 977333 w 1482266"/>
              <a:gd name="connsiteY4-26" fmla="*/ 1391552 h 2043107"/>
              <a:gd name="connsiteX5-27" fmla="*/ 1303110 w 1482266"/>
              <a:gd name="connsiteY5-28" fmla="*/ 1391552 h 2043107"/>
              <a:gd name="connsiteX6-29" fmla="*/ 651555 w 1482266"/>
              <a:gd name="connsiteY6-30" fmla="*/ 2043107 h 2043107"/>
              <a:gd name="connsiteX7-31" fmla="*/ 0 w 1482266"/>
              <a:gd name="connsiteY7-32" fmla="*/ 1391552 h 2043107"/>
              <a:gd name="connsiteX0-33" fmla="*/ 0 w 1399225"/>
              <a:gd name="connsiteY0-34" fmla="*/ 1363832 h 2015387"/>
              <a:gd name="connsiteX1-35" fmla="*/ 325778 w 1399225"/>
              <a:gd name="connsiteY1-36" fmla="*/ 1363832 h 2015387"/>
              <a:gd name="connsiteX2-37" fmla="*/ 20978 w 1399225"/>
              <a:gd name="connsiteY2-38" fmla="*/ 135787 h 2015387"/>
              <a:gd name="connsiteX3-39" fmla="*/ 1363413 w 1399225"/>
              <a:gd name="connsiteY3-40" fmla="*/ 105307 h 2015387"/>
              <a:gd name="connsiteX4-41" fmla="*/ 977333 w 1399225"/>
              <a:gd name="connsiteY4-42" fmla="*/ 1363832 h 2015387"/>
              <a:gd name="connsiteX5-43" fmla="*/ 1303110 w 1399225"/>
              <a:gd name="connsiteY5-44" fmla="*/ 1363832 h 2015387"/>
              <a:gd name="connsiteX6-45" fmla="*/ 651555 w 1399225"/>
              <a:gd name="connsiteY6-46" fmla="*/ 2015387 h 2015387"/>
              <a:gd name="connsiteX7-47" fmla="*/ 0 w 1399225"/>
              <a:gd name="connsiteY7-48" fmla="*/ 1363832 h 2015387"/>
              <a:gd name="connsiteX0-49" fmla="*/ 42592 w 1441817"/>
              <a:gd name="connsiteY0-50" fmla="*/ 1468262 h 2119817"/>
              <a:gd name="connsiteX1-51" fmla="*/ 368370 w 1441817"/>
              <a:gd name="connsiteY1-52" fmla="*/ 1468262 h 2119817"/>
              <a:gd name="connsiteX2-53" fmla="*/ 63570 w 1441817"/>
              <a:gd name="connsiteY2-54" fmla="*/ 240217 h 2119817"/>
              <a:gd name="connsiteX3-55" fmla="*/ 1406005 w 1441817"/>
              <a:gd name="connsiteY3-56" fmla="*/ 209737 h 2119817"/>
              <a:gd name="connsiteX4-57" fmla="*/ 1019925 w 1441817"/>
              <a:gd name="connsiteY4-58" fmla="*/ 1468262 h 2119817"/>
              <a:gd name="connsiteX5-59" fmla="*/ 1345702 w 1441817"/>
              <a:gd name="connsiteY5-60" fmla="*/ 1468262 h 2119817"/>
              <a:gd name="connsiteX6-61" fmla="*/ 694147 w 1441817"/>
              <a:gd name="connsiteY6-62" fmla="*/ 2119817 h 2119817"/>
              <a:gd name="connsiteX7-63" fmla="*/ 42592 w 1441817"/>
              <a:gd name="connsiteY7-64" fmla="*/ 1468262 h 2119817"/>
              <a:gd name="connsiteX0-65" fmla="*/ 42592 w 1441817"/>
              <a:gd name="connsiteY0-66" fmla="*/ 1468262 h 2119817"/>
              <a:gd name="connsiteX1-67" fmla="*/ 368370 w 1441817"/>
              <a:gd name="connsiteY1-68" fmla="*/ 1468262 h 2119817"/>
              <a:gd name="connsiteX2-69" fmla="*/ 63570 w 1441817"/>
              <a:gd name="connsiteY2-70" fmla="*/ 240217 h 2119817"/>
              <a:gd name="connsiteX3-71" fmla="*/ 1406005 w 1441817"/>
              <a:gd name="connsiteY3-72" fmla="*/ 209737 h 2119817"/>
              <a:gd name="connsiteX4-73" fmla="*/ 1019925 w 1441817"/>
              <a:gd name="connsiteY4-74" fmla="*/ 1468262 h 2119817"/>
              <a:gd name="connsiteX5-75" fmla="*/ 1345702 w 1441817"/>
              <a:gd name="connsiteY5-76" fmla="*/ 1468262 h 2119817"/>
              <a:gd name="connsiteX6-77" fmla="*/ 694147 w 1441817"/>
              <a:gd name="connsiteY6-78" fmla="*/ 2119817 h 2119817"/>
              <a:gd name="connsiteX7-79" fmla="*/ 42592 w 1441817"/>
              <a:gd name="connsiteY7-80" fmla="*/ 1468262 h 2119817"/>
              <a:gd name="connsiteX0-81" fmla="*/ 26862 w 1456381"/>
              <a:gd name="connsiteY0-82" fmla="*/ 1519308 h 2170863"/>
              <a:gd name="connsiteX1-83" fmla="*/ 352640 w 1456381"/>
              <a:gd name="connsiteY1-84" fmla="*/ 1519308 h 2170863"/>
              <a:gd name="connsiteX2-85" fmla="*/ 47840 w 1456381"/>
              <a:gd name="connsiteY2-86" fmla="*/ 291263 h 2170863"/>
              <a:gd name="connsiteX3-87" fmla="*/ 1390275 w 1456381"/>
              <a:gd name="connsiteY3-88" fmla="*/ 260783 h 2170863"/>
              <a:gd name="connsiteX4-89" fmla="*/ 1004195 w 1456381"/>
              <a:gd name="connsiteY4-90" fmla="*/ 1519308 h 2170863"/>
              <a:gd name="connsiteX5-91" fmla="*/ 1329972 w 1456381"/>
              <a:gd name="connsiteY5-92" fmla="*/ 1519308 h 2170863"/>
              <a:gd name="connsiteX6-93" fmla="*/ 678417 w 1456381"/>
              <a:gd name="connsiteY6-94" fmla="*/ 2170863 h 2170863"/>
              <a:gd name="connsiteX7-95" fmla="*/ 26862 w 1456381"/>
              <a:gd name="connsiteY7-96" fmla="*/ 1519308 h 2170863"/>
              <a:gd name="connsiteX0-97" fmla="*/ 42261 w 1438125"/>
              <a:gd name="connsiteY0-98" fmla="*/ 1519308 h 2170863"/>
              <a:gd name="connsiteX1-99" fmla="*/ 368039 w 1438125"/>
              <a:gd name="connsiteY1-100" fmla="*/ 1519308 h 2170863"/>
              <a:gd name="connsiteX2-101" fmla="*/ 63239 w 1438125"/>
              <a:gd name="connsiteY2-102" fmla="*/ 291263 h 2170863"/>
              <a:gd name="connsiteX3-103" fmla="*/ 1405674 w 1438125"/>
              <a:gd name="connsiteY3-104" fmla="*/ 260783 h 2170863"/>
              <a:gd name="connsiteX4-105" fmla="*/ 1019594 w 1438125"/>
              <a:gd name="connsiteY4-106" fmla="*/ 1519308 h 2170863"/>
              <a:gd name="connsiteX5-107" fmla="*/ 1345371 w 1438125"/>
              <a:gd name="connsiteY5-108" fmla="*/ 1519308 h 2170863"/>
              <a:gd name="connsiteX6-109" fmla="*/ 693816 w 1438125"/>
              <a:gd name="connsiteY6-110" fmla="*/ 2170863 h 2170863"/>
              <a:gd name="connsiteX7-111" fmla="*/ 42261 w 1438125"/>
              <a:gd name="connsiteY7-112" fmla="*/ 1519308 h 2170863"/>
              <a:gd name="connsiteX0-113" fmla="*/ 26103 w 1465500"/>
              <a:gd name="connsiteY0-114" fmla="*/ 1530990 h 2182545"/>
              <a:gd name="connsiteX1-115" fmla="*/ 351881 w 1465500"/>
              <a:gd name="connsiteY1-116" fmla="*/ 1530990 h 2182545"/>
              <a:gd name="connsiteX2-117" fmla="*/ 47081 w 1465500"/>
              <a:gd name="connsiteY2-118" fmla="*/ 302945 h 2182545"/>
              <a:gd name="connsiteX3-119" fmla="*/ 1389516 w 1465500"/>
              <a:gd name="connsiteY3-120" fmla="*/ 272465 h 2182545"/>
              <a:gd name="connsiteX4-121" fmla="*/ 1003436 w 1465500"/>
              <a:gd name="connsiteY4-122" fmla="*/ 1530990 h 2182545"/>
              <a:gd name="connsiteX5-123" fmla="*/ 1329213 w 1465500"/>
              <a:gd name="connsiteY5-124" fmla="*/ 1530990 h 2182545"/>
              <a:gd name="connsiteX6-125" fmla="*/ 677658 w 1465500"/>
              <a:gd name="connsiteY6-126" fmla="*/ 2182545 h 2182545"/>
              <a:gd name="connsiteX7-127" fmla="*/ 26103 w 1465500"/>
              <a:gd name="connsiteY7-128" fmla="*/ 1530990 h 2182545"/>
              <a:gd name="connsiteX0-129" fmla="*/ 26103 w 1465500"/>
              <a:gd name="connsiteY0-130" fmla="*/ 1530990 h 2182545"/>
              <a:gd name="connsiteX1-131" fmla="*/ 351881 w 1465500"/>
              <a:gd name="connsiteY1-132" fmla="*/ 1530990 h 2182545"/>
              <a:gd name="connsiteX2-133" fmla="*/ 47081 w 1465500"/>
              <a:gd name="connsiteY2-134" fmla="*/ 302945 h 2182545"/>
              <a:gd name="connsiteX3-135" fmla="*/ 1389516 w 1465500"/>
              <a:gd name="connsiteY3-136" fmla="*/ 272465 h 2182545"/>
              <a:gd name="connsiteX4-137" fmla="*/ 1003436 w 1465500"/>
              <a:gd name="connsiteY4-138" fmla="*/ 1530990 h 2182545"/>
              <a:gd name="connsiteX5-139" fmla="*/ 1329213 w 1465500"/>
              <a:gd name="connsiteY5-140" fmla="*/ 1530990 h 2182545"/>
              <a:gd name="connsiteX6-141" fmla="*/ 677658 w 1465500"/>
              <a:gd name="connsiteY6-142" fmla="*/ 2182545 h 2182545"/>
              <a:gd name="connsiteX7-143" fmla="*/ 26103 w 1465500"/>
              <a:gd name="connsiteY7-144" fmla="*/ 1530990 h 2182545"/>
              <a:gd name="connsiteX0-145" fmla="*/ 26103 w 1465500"/>
              <a:gd name="connsiteY0-146" fmla="*/ 1530990 h 2182545"/>
              <a:gd name="connsiteX1-147" fmla="*/ 351881 w 1465500"/>
              <a:gd name="connsiteY1-148" fmla="*/ 1530990 h 2182545"/>
              <a:gd name="connsiteX2-149" fmla="*/ 47081 w 1465500"/>
              <a:gd name="connsiteY2-150" fmla="*/ 302945 h 2182545"/>
              <a:gd name="connsiteX3-151" fmla="*/ 1389516 w 1465500"/>
              <a:gd name="connsiteY3-152" fmla="*/ 272465 h 2182545"/>
              <a:gd name="connsiteX4-153" fmla="*/ 1003436 w 1465500"/>
              <a:gd name="connsiteY4-154" fmla="*/ 1530990 h 2182545"/>
              <a:gd name="connsiteX5-155" fmla="*/ 1329213 w 1465500"/>
              <a:gd name="connsiteY5-156" fmla="*/ 1530990 h 2182545"/>
              <a:gd name="connsiteX6-157" fmla="*/ 677658 w 1465500"/>
              <a:gd name="connsiteY6-158" fmla="*/ 2182545 h 2182545"/>
              <a:gd name="connsiteX7-159" fmla="*/ 26103 w 1465500"/>
              <a:gd name="connsiteY7-160" fmla="*/ 1530990 h 2182545"/>
              <a:gd name="connsiteX0-161" fmla="*/ 23554 w 1787251"/>
              <a:gd name="connsiteY0-162" fmla="*/ 1389202 h 2040757"/>
              <a:gd name="connsiteX1-163" fmla="*/ 349332 w 1787251"/>
              <a:gd name="connsiteY1-164" fmla="*/ 1389202 h 2040757"/>
              <a:gd name="connsiteX2-165" fmla="*/ 44532 w 1787251"/>
              <a:gd name="connsiteY2-166" fmla="*/ 161157 h 2040757"/>
              <a:gd name="connsiteX3-167" fmla="*/ 1701927 w 1787251"/>
              <a:gd name="connsiteY3-168" fmla="*/ 262757 h 2040757"/>
              <a:gd name="connsiteX4-169" fmla="*/ 1000887 w 1787251"/>
              <a:gd name="connsiteY4-170" fmla="*/ 1389202 h 2040757"/>
              <a:gd name="connsiteX5-171" fmla="*/ 1326664 w 1787251"/>
              <a:gd name="connsiteY5-172" fmla="*/ 1389202 h 2040757"/>
              <a:gd name="connsiteX6-173" fmla="*/ 675109 w 1787251"/>
              <a:gd name="connsiteY6-174" fmla="*/ 2040757 h 2040757"/>
              <a:gd name="connsiteX7-175" fmla="*/ 23554 w 1787251"/>
              <a:gd name="connsiteY7-176" fmla="*/ 1389202 h 2040757"/>
              <a:gd name="connsiteX0-177" fmla="*/ 385819 w 2096788"/>
              <a:gd name="connsiteY0-178" fmla="*/ 1378043 h 2029598"/>
              <a:gd name="connsiteX1-179" fmla="*/ 711597 w 2096788"/>
              <a:gd name="connsiteY1-180" fmla="*/ 1378043 h 2029598"/>
              <a:gd name="connsiteX2-181" fmla="*/ 30877 w 2096788"/>
              <a:gd name="connsiteY2-182" fmla="*/ 89038 h 2029598"/>
              <a:gd name="connsiteX3-183" fmla="*/ 2064192 w 2096788"/>
              <a:gd name="connsiteY3-184" fmla="*/ 251598 h 2029598"/>
              <a:gd name="connsiteX4-185" fmla="*/ 1363152 w 2096788"/>
              <a:gd name="connsiteY4-186" fmla="*/ 1378043 h 2029598"/>
              <a:gd name="connsiteX5-187" fmla="*/ 1688929 w 2096788"/>
              <a:gd name="connsiteY5-188" fmla="*/ 1378043 h 2029598"/>
              <a:gd name="connsiteX6-189" fmla="*/ 1037374 w 2096788"/>
              <a:gd name="connsiteY6-190" fmla="*/ 2029598 h 2029598"/>
              <a:gd name="connsiteX7-191" fmla="*/ 385819 w 2096788"/>
              <a:gd name="connsiteY7-192" fmla="*/ 1378043 h 2029598"/>
              <a:gd name="connsiteX0-193" fmla="*/ 447268 w 2158237"/>
              <a:gd name="connsiteY0-194" fmla="*/ 1387073 h 2038628"/>
              <a:gd name="connsiteX1-195" fmla="*/ 773046 w 2158237"/>
              <a:gd name="connsiteY1-196" fmla="*/ 1387073 h 2038628"/>
              <a:gd name="connsiteX2-197" fmla="*/ 92326 w 2158237"/>
              <a:gd name="connsiteY2-198" fmla="*/ 98068 h 2038628"/>
              <a:gd name="connsiteX3-199" fmla="*/ 2125641 w 2158237"/>
              <a:gd name="connsiteY3-200" fmla="*/ 260628 h 2038628"/>
              <a:gd name="connsiteX4-201" fmla="*/ 1424601 w 2158237"/>
              <a:gd name="connsiteY4-202" fmla="*/ 1387073 h 2038628"/>
              <a:gd name="connsiteX5-203" fmla="*/ 1750378 w 2158237"/>
              <a:gd name="connsiteY5-204" fmla="*/ 1387073 h 2038628"/>
              <a:gd name="connsiteX6-205" fmla="*/ 1098823 w 2158237"/>
              <a:gd name="connsiteY6-206" fmla="*/ 2038628 h 2038628"/>
              <a:gd name="connsiteX7-207" fmla="*/ 447268 w 2158237"/>
              <a:gd name="connsiteY7-208" fmla="*/ 1387073 h 2038628"/>
              <a:gd name="connsiteX0-209" fmla="*/ 388212 w 2158477"/>
              <a:gd name="connsiteY0-210" fmla="*/ 1487059 h 2138614"/>
              <a:gd name="connsiteX1-211" fmla="*/ 713990 w 2158477"/>
              <a:gd name="connsiteY1-212" fmla="*/ 1487059 h 2138614"/>
              <a:gd name="connsiteX2-213" fmla="*/ 33270 w 2158477"/>
              <a:gd name="connsiteY2-214" fmla="*/ 198054 h 2138614"/>
              <a:gd name="connsiteX3-215" fmla="*/ 2127545 w 2158477"/>
              <a:gd name="connsiteY3-216" fmla="*/ 137094 h 2138614"/>
              <a:gd name="connsiteX4-217" fmla="*/ 1365545 w 2158477"/>
              <a:gd name="connsiteY4-218" fmla="*/ 1487059 h 2138614"/>
              <a:gd name="connsiteX5-219" fmla="*/ 1691322 w 2158477"/>
              <a:gd name="connsiteY5-220" fmla="*/ 1487059 h 2138614"/>
              <a:gd name="connsiteX6-221" fmla="*/ 1039767 w 2158477"/>
              <a:gd name="connsiteY6-222" fmla="*/ 2138614 h 2138614"/>
              <a:gd name="connsiteX7-223" fmla="*/ 388212 w 2158477"/>
              <a:gd name="connsiteY7-224" fmla="*/ 1487059 h 2138614"/>
              <a:gd name="connsiteX0-225" fmla="*/ 388212 w 2150483"/>
              <a:gd name="connsiteY0-226" fmla="*/ 1482851 h 2134406"/>
              <a:gd name="connsiteX1-227" fmla="*/ 713990 w 2150483"/>
              <a:gd name="connsiteY1-228" fmla="*/ 1482851 h 2134406"/>
              <a:gd name="connsiteX2-229" fmla="*/ 33270 w 2150483"/>
              <a:gd name="connsiteY2-230" fmla="*/ 193846 h 2134406"/>
              <a:gd name="connsiteX3-231" fmla="*/ 2127545 w 2150483"/>
              <a:gd name="connsiteY3-232" fmla="*/ 132886 h 2134406"/>
              <a:gd name="connsiteX4-233" fmla="*/ 1365545 w 2150483"/>
              <a:gd name="connsiteY4-234" fmla="*/ 1482851 h 2134406"/>
              <a:gd name="connsiteX5-235" fmla="*/ 1691322 w 2150483"/>
              <a:gd name="connsiteY5-236" fmla="*/ 1482851 h 2134406"/>
              <a:gd name="connsiteX6-237" fmla="*/ 1039767 w 2150483"/>
              <a:gd name="connsiteY6-238" fmla="*/ 2134406 h 2134406"/>
              <a:gd name="connsiteX7-239" fmla="*/ 388212 w 2150483"/>
              <a:gd name="connsiteY7-240" fmla="*/ 1482851 h 2134406"/>
              <a:gd name="connsiteX0-241" fmla="*/ 457535 w 2230632"/>
              <a:gd name="connsiteY0-242" fmla="*/ 1513068 h 2164623"/>
              <a:gd name="connsiteX1-243" fmla="*/ 783313 w 2230632"/>
              <a:gd name="connsiteY1-244" fmla="*/ 1513068 h 2164623"/>
              <a:gd name="connsiteX2-245" fmla="*/ 31473 w 2230632"/>
              <a:gd name="connsiteY2-246" fmla="*/ 173263 h 2164623"/>
              <a:gd name="connsiteX3-247" fmla="*/ 2196868 w 2230632"/>
              <a:gd name="connsiteY3-248" fmla="*/ 163103 h 2164623"/>
              <a:gd name="connsiteX4-249" fmla="*/ 1434868 w 2230632"/>
              <a:gd name="connsiteY4-250" fmla="*/ 1513068 h 2164623"/>
              <a:gd name="connsiteX5-251" fmla="*/ 1760645 w 2230632"/>
              <a:gd name="connsiteY5-252" fmla="*/ 1513068 h 2164623"/>
              <a:gd name="connsiteX6-253" fmla="*/ 1109090 w 2230632"/>
              <a:gd name="connsiteY6-254" fmla="*/ 2164623 h 2164623"/>
              <a:gd name="connsiteX7-255" fmla="*/ 457535 w 2230632"/>
              <a:gd name="connsiteY7-256" fmla="*/ 1513068 h 2164623"/>
              <a:gd name="connsiteX0-257" fmla="*/ 461308 w 2234405"/>
              <a:gd name="connsiteY0-258" fmla="*/ 1472547 h 2124102"/>
              <a:gd name="connsiteX1-259" fmla="*/ 787086 w 2234405"/>
              <a:gd name="connsiteY1-260" fmla="*/ 1472547 h 2124102"/>
              <a:gd name="connsiteX2-261" fmla="*/ 35246 w 2234405"/>
              <a:gd name="connsiteY2-262" fmla="*/ 132742 h 2124102"/>
              <a:gd name="connsiteX3-263" fmla="*/ 2200641 w 2234405"/>
              <a:gd name="connsiteY3-264" fmla="*/ 122582 h 2124102"/>
              <a:gd name="connsiteX4-265" fmla="*/ 1438641 w 2234405"/>
              <a:gd name="connsiteY4-266" fmla="*/ 1472547 h 2124102"/>
              <a:gd name="connsiteX5-267" fmla="*/ 1764418 w 2234405"/>
              <a:gd name="connsiteY5-268" fmla="*/ 1472547 h 2124102"/>
              <a:gd name="connsiteX6-269" fmla="*/ 1112863 w 2234405"/>
              <a:gd name="connsiteY6-270" fmla="*/ 2124102 h 2124102"/>
              <a:gd name="connsiteX7-271" fmla="*/ 461308 w 2234405"/>
              <a:gd name="connsiteY7-272" fmla="*/ 1472547 h 2124102"/>
              <a:gd name="connsiteX0-273" fmla="*/ 454007 w 2237612"/>
              <a:gd name="connsiteY0-274" fmla="*/ 1463820 h 2115375"/>
              <a:gd name="connsiteX1-275" fmla="*/ 779785 w 2237612"/>
              <a:gd name="connsiteY1-276" fmla="*/ 1463820 h 2115375"/>
              <a:gd name="connsiteX2-277" fmla="*/ 27945 w 2237612"/>
              <a:gd name="connsiteY2-278" fmla="*/ 124015 h 2115375"/>
              <a:gd name="connsiteX3-279" fmla="*/ 2193340 w 2237612"/>
              <a:gd name="connsiteY3-280" fmla="*/ 113855 h 2115375"/>
              <a:gd name="connsiteX4-281" fmla="*/ 1431340 w 2237612"/>
              <a:gd name="connsiteY4-282" fmla="*/ 1463820 h 2115375"/>
              <a:gd name="connsiteX5-283" fmla="*/ 1757117 w 2237612"/>
              <a:gd name="connsiteY5-284" fmla="*/ 1463820 h 2115375"/>
              <a:gd name="connsiteX6-285" fmla="*/ 1105562 w 2237612"/>
              <a:gd name="connsiteY6-286" fmla="*/ 2115375 h 2115375"/>
              <a:gd name="connsiteX7-287" fmla="*/ 454007 w 2237612"/>
              <a:gd name="connsiteY7-288" fmla="*/ 1463820 h 211537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2237612" h="2115375">
                <a:moveTo>
                  <a:pt x="454007" y="1463820"/>
                </a:moveTo>
                <a:lnTo>
                  <a:pt x="779785" y="1463820"/>
                </a:lnTo>
                <a:cubicBezTo>
                  <a:pt x="962665" y="1013832"/>
                  <a:pt x="371473" y="227089"/>
                  <a:pt x="27945" y="124015"/>
                </a:cubicBezTo>
                <a:cubicBezTo>
                  <a:pt x="-315583" y="20941"/>
                  <a:pt x="2630001" y="-89126"/>
                  <a:pt x="2193340" y="113855"/>
                </a:cubicBezTo>
                <a:cubicBezTo>
                  <a:pt x="1756679" y="316836"/>
                  <a:pt x="1366993" y="952872"/>
                  <a:pt x="1431340" y="1463820"/>
                </a:cubicBezTo>
                <a:lnTo>
                  <a:pt x="1757117" y="1463820"/>
                </a:lnTo>
                <a:lnTo>
                  <a:pt x="1105562" y="2115375"/>
                </a:lnTo>
                <a:lnTo>
                  <a:pt x="454007" y="1463820"/>
                </a:lnTo>
                <a:close/>
              </a:path>
            </a:pathLst>
          </a:custGeom>
          <a:gradFill flip="none" rotWithShape="1">
            <a:gsLst>
              <a:gs pos="90000">
                <a:srgbClr val="FF0000">
                  <a:alpha val="0"/>
                </a:srgbClr>
              </a:gs>
              <a:gs pos="45000">
                <a:srgbClr val="FF0000">
                  <a:alpha val="28000"/>
                </a:srgbClr>
              </a:gs>
              <a:gs pos="0">
                <a:srgbClr val="FF0000">
                  <a:alpha val="88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defTabSz="1580743">
              <a:defRPr/>
            </a:pPr>
            <a:endParaRPr lang="zh-CN" altLang="en-US" sz="2075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365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err="1"/>
              <a:t>SPECVirt</a:t>
            </a:r>
            <a:r>
              <a:rPr lang="en-US" altLang="zh-CN" b="1" dirty="0"/>
              <a:t> </a:t>
            </a:r>
            <a:r>
              <a:rPr lang="zh-CN" altLang="en-US" b="1" dirty="0"/>
              <a:t>性能调优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1264EA3-4682-4052-949A-F5EA3415EF49}"/>
              </a:ext>
            </a:extLst>
          </p:cNvPr>
          <p:cNvSpPr/>
          <p:nvPr/>
        </p:nvSpPr>
        <p:spPr>
          <a:xfrm>
            <a:off x="347312" y="2624881"/>
            <a:ext cx="2042693" cy="3028596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78"/>
            <a:endParaRPr lang="zh-CN" altLang="en-US" sz="1600" kern="0">
              <a:solidFill>
                <a:srgbClr val="66666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D34BE11-DBBE-4E11-8AD5-8979B897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70" y="2918302"/>
            <a:ext cx="613920" cy="51240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内容占位符 12">
            <a:extLst>
              <a:ext uri="{FF2B5EF4-FFF2-40B4-BE49-F238E27FC236}">
                <a16:creationId xmlns:a16="http://schemas.microsoft.com/office/drawing/2014/main" id="{031BBECE-6DBA-4FB7-8C62-3AC18650AB19}"/>
              </a:ext>
            </a:extLst>
          </p:cNvPr>
          <p:cNvSpPr txBox="1"/>
          <p:nvPr/>
        </p:nvSpPr>
        <p:spPr>
          <a:xfrm>
            <a:off x="1043304" y="2899744"/>
            <a:ext cx="1135481" cy="54951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kernel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E4A3FB-C1B0-4BC9-81BB-AD35A168BCA0}"/>
              </a:ext>
            </a:extLst>
          </p:cNvPr>
          <p:cNvSpPr/>
          <p:nvPr/>
        </p:nvSpPr>
        <p:spPr>
          <a:xfrm>
            <a:off x="347312" y="3813386"/>
            <a:ext cx="2042693" cy="1513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调度器：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renice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migration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时间片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  调度时延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ts val="16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大页内存，透明大页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46F339D-CCC4-4C9A-BE42-8C04B1AF8D2E}"/>
              </a:ext>
            </a:extLst>
          </p:cNvPr>
          <p:cNvSpPr/>
          <p:nvPr/>
        </p:nvSpPr>
        <p:spPr>
          <a:xfrm>
            <a:off x="2618739" y="2640852"/>
            <a:ext cx="2042693" cy="301262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78"/>
            <a:endParaRPr lang="zh-CN" altLang="en-US" sz="1600" kern="0">
              <a:solidFill>
                <a:srgbClr val="66666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36" name="内容占位符 12">
            <a:extLst>
              <a:ext uri="{FF2B5EF4-FFF2-40B4-BE49-F238E27FC236}">
                <a16:creationId xmlns:a16="http://schemas.microsoft.com/office/drawing/2014/main" id="{405512DA-4E1C-4EE9-9526-73943E4AB197}"/>
              </a:ext>
            </a:extLst>
          </p:cNvPr>
          <p:cNvSpPr txBox="1"/>
          <p:nvPr/>
        </p:nvSpPr>
        <p:spPr>
          <a:xfrm>
            <a:off x="3387234" y="2899744"/>
            <a:ext cx="1089597" cy="54951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网络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99C9EB4-D657-4702-BD1A-D7D5FEF0B40B}"/>
              </a:ext>
            </a:extLst>
          </p:cNvPr>
          <p:cNvSpPr/>
          <p:nvPr/>
        </p:nvSpPr>
        <p:spPr>
          <a:xfrm>
            <a:off x="2847111" y="3813386"/>
            <a:ext cx="1634386" cy="16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网络平面划分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SR-IOV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直通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vhost-user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流表卸载转发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numa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亲和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9049A40-16AF-4384-8A3B-86D9168B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961" y="2936553"/>
            <a:ext cx="475899" cy="475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94266F2C-41BC-4856-8761-728935F28928}"/>
              </a:ext>
            </a:extLst>
          </p:cNvPr>
          <p:cNvSpPr/>
          <p:nvPr/>
        </p:nvSpPr>
        <p:spPr>
          <a:xfrm>
            <a:off x="5060077" y="2640852"/>
            <a:ext cx="2042693" cy="300874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78"/>
            <a:endParaRPr lang="zh-CN" altLang="en-US" sz="1600" kern="0">
              <a:solidFill>
                <a:srgbClr val="66666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D40D86C-9420-4E2F-A034-FE5A00B1061F}"/>
              </a:ext>
            </a:extLst>
          </p:cNvPr>
          <p:cNvSpPr/>
          <p:nvPr/>
        </p:nvSpPr>
        <p:spPr>
          <a:xfrm>
            <a:off x="5264229" y="3813386"/>
            <a:ext cx="1706603" cy="138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NVMe SSD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VROC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组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raid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裸金属虚机镜像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numa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亲和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1600"/>
              </a:lnSpc>
            </a:pP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1" name="内容占位符 12">
            <a:extLst>
              <a:ext uri="{FF2B5EF4-FFF2-40B4-BE49-F238E27FC236}">
                <a16:creationId xmlns:a16="http://schemas.microsoft.com/office/drawing/2014/main" id="{A84F5957-B441-4D02-9C41-1E8259EC3620}"/>
              </a:ext>
            </a:extLst>
          </p:cNvPr>
          <p:cNvSpPr txBox="1"/>
          <p:nvPr/>
        </p:nvSpPr>
        <p:spPr>
          <a:xfrm>
            <a:off x="5897134" y="2899744"/>
            <a:ext cx="917911" cy="54951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存储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圆柱形 41">
            <a:extLst>
              <a:ext uri="{FF2B5EF4-FFF2-40B4-BE49-F238E27FC236}">
                <a16:creationId xmlns:a16="http://schemas.microsoft.com/office/drawing/2014/main" id="{E69357BF-2C3B-497F-937D-56A316C15783}"/>
              </a:ext>
            </a:extLst>
          </p:cNvPr>
          <p:cNvSpPr/>
          <p:nvPr/>
        </p:nvSpPr>
        <p:spPr>
          <a:xfrm>
            <a:off x="5394741" y="2964070"/>
            <a:ext cx="502394" cy="420865"/>
          </a:xfrm>
          <a:prstGeom prst="can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7D3EA63-B3CE-41B0-9057-6022425FA494}"/>
              </a:ext>
            </a:extLst>
          </p:cNvPr>
          <p:cNvSpPr/>
          <p:nvPr/>
        </p:nvSpPr>
        <p:spPr>
          <a:xfrm>
            <a:off x="7404698" y="2644733"/>
            <a:ext cx="2042693" cy="300874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78"/>
            <a:endParaRPr lang="zh-CN" altLang="en-US" sz="1600" kern="0">
              <a:solidFill>
                <a:srgbClr val="66666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7BD63D4-8E40-4BAD-B0F1-B5BBE2F8D7FB}"/>
              </a:ext>
            </a:extLst>
          </p:cNvPr>
          <p:cNvSpPr/>
          <p:nvPr/>
        </p:nvSpPr>
        <p:spPr>
          <a:xfrm>
            <a:off x="7404698" y="3813386"/>
            <a:ext cx="1925798" cy="89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QAT </a:t>
            </a: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卸载加密、压缩等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</a:t>
            </a: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耗时操作；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内容占位符 12">
            <a:extLst>
              <a:ext uri="{FF2B5EF4-FFF2-40B4-BE49-F238E27FC236}">
                <a16:creationId xmlns:a16="http://schemas.microsoft.com/office/drawing/2014/main" id="{F463A518-7069-4087-BA03-C28B260792D7}"/>
              </a:ext>
            </a:extLst>
          </p:cNvPr>
          <p:cNvSpPr txBox="1"/>
          <p:nvPr/>
        </p:nvSpPr>
        <p:spPr>
          <a:xfrm>
            <a:off x="8001600" y="2918296"/>
            <a:ext cx="1146833" cy="51241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加速器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6" name="图形 45" descr="齿轮">
            <a:extLst>
              <a:ext uri="{FF2B5EF4-FFF2-40B4-BE49-F238E27FC236}">
                <a16:creationId xmlns:a16="http://schemas.microsoft.com/office/drawing/2014/main" id="{81DBD9D2-FEF5-477E-B06D-2A329F971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3863" y="2899744"/>
            <a:ext cx="632905" cy="549517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18C6672D-57E5-4375-989D-542D85CA2412}"/>
              </a:ext>
            </a:extLst>
          </p:cNvPr>
          <p:cNvSpPr/>
          <p:nvPr/>
        </p:nvSpPr>
        <p:spPr>
          <a:xfrm>
            <a:off x="9801994" y="2644733"/>
            <a:ext cx="2042693" cy="3008744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CDCDD">
                  <a:alpha val="56000"/>
                </a:srgbClr>
              </a:gs>
            </a:gsLst>
            <a:lin ang="540000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478"/>
            <a:endParaRPr lang="zh-CN" altLang="en-US" sz="1600" kern="0">
              <a:solidFill>
                <a:srgbClr val="666666">
                  <a:lumMod val="50000"/>
                </a:srgbClr>
              </a:solidFill>
              <a:latin typeface="微软雅黑"/>
              <a:ea typeface="微软雅黑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4CA5BA1-761B-4F7E-A3E6-B5516F15D971}"/>
              </a:ext>
            </a:extLst>
          </p:cNvPr>
          <p:cNvSpPr/>
          <p:nvPr/>
        </p:nvSpPr>
        <p:spPr>
          <a:xfrm>
            <a:off x="9801994" y="3813386"/>
            <a:ext cx="1925798" cy="89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智能采集评估，性能看板；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应用优化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内容占位符 12">
            <a:extLst>
              <a:ext uri="{FF2B5EF4-FFF2-40B4-BE49-F238E27FC236}">
                <a16:creationId xmlns:a16="http://schemas.microsoft.com/office/drawing/2014/main" id="{43FA6033-7764-4E28-AE9F-D7BAB11AD8FD}"/>
              </a:ext>
            </a:extLst>
          </p:cNvPr>
          <p:cNvSpPr txBox="1"/>
          <p:nvPr/>
        </p:nvSpPr>
        <p:spPr>
          <a:xfrm>
            <a:off x="10442326" y="2918296"/>
            <a:ext cx="1146833" cy="51241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其他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0" name="图形 49" descr="正义天平">
            <a:extLst>
              <a:ext uri="{FF2B5EF4-FFF2-40B4-BE49-F238E27FC236}">
                <a16:creationId xmlns:a16="http://schemas.microsoft.com/office/drawing/2014/main" id="{D8227B57-39EB-466C-8FD0-15025A76CE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4293" y="2901995"/>
            <a:ext cx="663735" cy="545014"/>
          </a:xfrm>
          <a:prstGeom prst="rect">
            <a:avLst/>
          </a:prstGeom>
        </p:spPr>
      </p:pic>
      <p:sp>
        <p:nvSpPr>
          <p:cNvPr id="51" name="方正兰亭粗黑简体">
            <a:extLst>
              <a:ext uri="{FF2B5EF4-FFF2-40B4-BE49-F238E27FC236}">
                <a16:creationId xmlns:a16="http://schemas.microsoft.com/office/drawing/2014/main" id="{E3B7B244-484C-4471-B82E-F750C7E2852E}"/>
              </a:ext>
            </a:extLst>
          </p:cNvPr>
          <p:cNvSpPr txBox="1"/>
          <p:nvPr/>
        </p:nvSpPr>
        <p:spPr>
          <a:xfrm>
            <a:off x="759674" y="1219267"/>
            <a:ext cx="9068425" cy="6100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>
              <a:defRPr lang="zh-CN"/>
            </a:defPPr>
            <a:lvl1pPr defTabSz="1733930">
              <a:lnSpc>
                <a:spcPts val="1200"/>
              </a:lnSpc>
              <a:spcBef>
                <a:spcPts val="600"/>
              </a:spcBef>
              <a:defRPr sz="1266">
                <a:latin typeface="FZLanTingHeiS-B-GB"/>
                <a:ea typeface="FZLanTingHeiS-B-GB"/>
                <a:cs typeface="FZLanTingHeiS-B-GB"/>
              </a:defRPr>
            </a:lvl1pPr>
          </a:lstStyle>
          <a:p>
            <a:pPr marL="285750" indent="-285750" defTabSz="82550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SPECvirt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性能优化是一个系统工程，涉及的计算、存储、网络等各方面需做到平衡，不能有明显短板，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方能取得好的测评结果，</a:t>
            </a:r>
            <a:r>
              <a:rPr lang="en-US" altLang="zh-CN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FusionOne HCI</a:t>
            </a:r>
            <a:r>
              <a:rPr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在如下多个维度进行深度优化，取得了优异的性能。</a:t>
            </a:r>
            <a:endParaRPr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DD8B761-39B0-49B9-89CF-CE9E8D877501}"/>
              </a:ext>
            </a:extLst>
          </p:cNvPr>
          <p:cNvGrpSpPr/>
          <p:nvPr/>
        </p:nvGrpSpPr>
        <p:grpSpPr>
          <a:xfrm>
            <a:off x="1147102" y="2236480"/>
            <a:ext cx="9868641" cy="593773"/>
            <a:chOff x="2962565" y="1680934"/>
            <a:chExt cx="8436631" cy="505323"/>
          </a:xfrm>
        </p:grpSpPr>
        <p:sp>
          <p:nvSpPr>
            <p:cNvPr id="53" name="箭头: 下 7">
              <a:extLst>
                <a:ext uri="{FF2B5EF4-FFF2-40B4-BE49-F238E27FC236}">
                  <a16:creationId xmlns:a16="http://schemas.microsoft.com/office/drawing/2014/main" id="{D9F4953A-4044-461A-966E-E5F946E2F4EB}"/>
                </a:ext>
              </a:extLst>
            </p:cNvPr>
            <p:cNvSpPr/>
            <p:nvPr/>
          </p:nvSpPr>
          <p:spPr>
            <a:xfrm rot="10800000">
              <a:off x="2962565" y="1680934"/>
              <a:ext cx="486879" cy="505323"/>
            </a:xfrm>
            <a:custGeom>
              <a:avLst/>
              <a:gdLst>
                <a:gd name="connsiteX0" fmla="*/ 0 w 1303110"/>
                <a:gd name="connsiteY0" fmla="*/ 974045 h 1625600"/>
                <a:gd name="connsiteX1" fmla="*/ 325778 w 1303110"/>
                <a:gd name="connsiteY1" fmla="*/ 974045 h 1625600"/>
                <a:gd name="connsiteX2" fmla="*/ 325778 w 1303110"/>
                <a:gd name="connsiteY2" fmla="*/ 0 h 1625600"/>
                <a:gd name="connsiteX3" fmla="*/ 977333 w 1303110"/>
                <a:gd name="connsiteY3" fmla="*/ 0 h 1625600"/>
                <a:gd name="connsiteX4" fmla="*/ 977333 w 1303110"/>
                <a:gd name="connsiteY4" fmla="*/ 974045 h 1625600"/>
                <a:gd name="connsiteX5" fmla="*/ 1303110 w 1303110"/>
                <a:gd name="connsiteY5" fmla="*/ 974045 h 1625600"/>
                <a:gd name="connsiteX6" fmla="*/ 651555 w 1303110"/>
                <a:gd name="connsiteY6" fmla="*/ 1625600 h 1625600"/>
                <a:gd name="connsiteX7" fmla="*/ 0 w 1303110"/>
                <a:gd name="connsiteY7" fmla="*/ 974045 h 1625600"/>
                <a:gd name="connsiteX0-1" fmla="*/ 0 w 1363413"/>
                <a:gd name="connsiteY0-2" fmla="*/ 1258525 h 1910080"/>
                <a:gd name="connsiteX1-3" fmla="*/ 325778 w 1363413"/>
                <a:gd name="connsiteY1-4" fmla="*/ 1258525 h 1910080"/>
                <a:gd name="connsiteX2-5" fmla="*/ 325778 w 1363413"/>
                <a:gd name="connsiteY2-6" fmla="*/ 284480 h 1910080"/>
                <a:gd name="connsiteX3-7" fmla="*/ 1363413 w 1363413"/>
                <a:gd name="connsiteY3-8" fmla="*/ 0 h 1910080"/>
                <a:gd name="connsiteX4-9" fmla="*/ 977333 w 1363413"/>
                <a:gd name="connsiteY4-10" fmla="*/ 1258525 h 1910080"/>
                <a:gd name="connsiteX5-11" fmla="*/ 1303110 w 1363413"/>
                <a:gd name="connsiteY5-12" fmla="*/ 1258525 h 1910080"/>
                <a:gd name="connsiteX6-13" fmla="*/ 651555 w 1363413"/>
                <a:gd name="connsiteY6-14" fmla="*/ 1910080 h 1910080"/>
                <a:gd name="connsiteX7-15" fmla="*/ 0 w 1363413"/>
                <a:gd name="connsiteY7-16" fmla="*/ 1258525 h 1910080"/>
                <a:gd name="connsiteX0-17" fmla="*/ 0 w 1482266"/>
                <a:gd name="connsiteY0-18" fmla="*/ 1391552 h 2043107"/>
                <a:gd name="connsiteX1-19" fmla="*/ 325778 w 1482266"/>
                <a:gd name="connsiteY1-20" fmla="*/ 1391552 h 2043107"/>
                <a:gd name="connsiteX2-21" fmla="*/ 325778 w 1482266"/>
                <a:gd name="connsiteY2-22" fmla="*/ 417507 h 2043107"/>
                <a:gd name="connsiteX3-23" fmla="*/ 1363413 w 1482266"/>
                <a:gd name="connsiteY3-24" fmla="*/ 133027 h 2043107"/>
                <a:gd name="connsiteX4-25" fmla="*/ 977333 w 1482266"/>
                <a:gd name="connsiteY4-26" fmla="*/ 1391552 h 2043107"/>
                <a:gd name="connsiteX5-27" fmla="*/ 1303110 w 1482266"/>
                <a:gd name="connsiteY5-28" fmla="*/ 1391552 h 2043107"/>
                <a:gd name="connsiteX6-29" fmla="*/ 651555 w 1482266"/>
                <a:gd name="connsiteY6-30" fmla="*/ 2043107 h 2043107"/>
                <a:gd name="connsiteX7-31" fmla="*/ 0 w 1482266"/>
                <a:gd name="connsiteY7-32" fmla="*/ 1391552 h 2043107"/>
                <a:gd name="connsiteX0-33" fmla="*/ 0 w 1399225"/>
                <a:gd name="connsiteY0-34" fmla="*/ 1363832 h 2015387"/>
                <a:gd name="connsiteX1-35" fmla="*/ 325778 w 1399225"/>
                <a:gd name="connsiteY1-36" fmla="*/ 1363832 h 2015387"/>
                <a:gd name="connsiteX2-37" fmla="*/ 20978 w 1399225"/>
                <a:gd name="connsiteY2-38" fmla="*/ 135787 h 2015387"/>
                <a:gd name="connsiteX3-39" fmla="*/ 1363413 w 1399225"/>
                <a:gd name="connsiteY3-40" fmla="*/ 105307 h 2015387"/>
                <a:gd name="connsiteX4-41" fmla="*/ 977333 w 1399225"/>
                <a:gd name="connsiteY4-42" fmla="*/ 1363832 h 2015387"/>
                <a:gd name="connsiteX5-43" fmla="*/ 1303110 w 1399225"/>
                <a:gd name="connsiteY5-44" fmla="*/ 1363832 h 2015387"/>
                <a:gd name="connsiteX6-45" fmla="*/ 651555 w 1399225"/>
                <a:gd name="connsiteY6-46" fmla="*/ 2015387 h 2015387"/>
                <a:gd name="connsiteX7-47" fmla="*/ 0 w 1399225"/>
                <a:gd name="connsiteY7-48" fmla="*/ 1363832 h 2015387"/>
                <a:gd name="connsiteX0-49" fmla="*/ 42592 w 1441817"/>
                <a:gd name="connsiteY0-50" fmla="*/ 1468262 h 2119817"/>
                <a:gd name="connsiteX1-51" fmla="*/ 368370 w 1441817"/>
                <a:gd name="connsiteY1-52" fmla="*/ 1468262 h 2119817"/>
                <a:gd name="connsiteX2-53" fmla="*/ 63570 w 1441817"/>
                <a:gd name="connsiteY2-54" fmla="*/ 240217 h 2119817"/>
                <a:gd name="connsiteX3-55" fmla="*/ 1406005 w 1441817"/>
                <a:gd name="connsiteY3-56" fmla="*/ 209737 h 2119817"/>
                <a:gd name="connsiteX4-57" fmla="*/ 1019925 w 1441817"/>
                <a:gd name="connsiteY4-58" fmla="*/ 1468262 h 2119817"/>
                <a:gd name="connsiteX5-59" fmla="*/ 1345702 w 1441817"/>
                <a:gd name="connsiteY5-60" fmla="*/ 1468262 h 2119817"/>
                <a:gd name="connsiteX6-61" fmla="*/ 694147 w 1441817"/>
                <a:gd name="connsiteY6-62" fmla="*/ 2119817 h 2119817"/>
                <a:gd name="connsiteX7-63" fmla="*/ 42592 w 1441817"/>
                <a:gd name="connsiteY7-64" fmla="*/ 1468262 h 2119817"/>
                <a:gd name="connsiteX0-65" fmla="*/ 42592 w 1441817"/>
                <a:gd name="connsiteY0-66" fmla="*/ 1468262 h 2119817"/>
                <a:gd name="connsiteX1-67" fmla="*/ 368370 w 1441817"/>
                <a:gd name="connsiteY1-68" fmla="*/ 1468262 h 2119817"/>
                <a:gd name="connsiteX2-69" fmla="*/ 63570 w 1441817"/>
                <a:gd name="connsiteY2-70" fmla="*/ 240217 h 2119817"/>
                <a:gd name="connsiteX3-71" fmla="*/ 1406005 w 1441817"/>
                <a:gd name="connsiteY3-72" fmla="*/ 209737 h 2119817"/>
                <a:gd name="connsiteX4-73" fmla="*/ 1019925 w 1441817"/>
                <a:gd name="connsiteY4-74" fmla="*/ 1468262 h 2119817"/>
                <a:gd name="connsiteX5-75" fmla="*/ 1345702 w 1441817"/>
                <a:gd name="connsiteY5-76" fmla="*/ 1468262 h 2119817"/>
                <a:gd name="connsiteX6-77" fmla="*/ 694147 w 1441817"/>
                <a:gd name="connsiteY6-78" fmla="*/ 2119817 h 2119817"/>
                <a:gd name="connsiteX7-79" fmla="*/ 42592 w 1441817"/>
                <a:gd name="connsiteY7-80" fmla="*/ 1468262 h 2119817"/>
                <a:gd name="connsiteX0-81" fmla="*/ 26862 w 1456381"/>
                <a:gd name="connsiteY0-82" fmla="*/ 1519308 h 2170863"/>
                <a:gd name="connsiteX1-83" fmla="*/ 352640 w 1456381"/>
                <a:gd name="connsiteY1-84" fmla="*/ 1519308 h 2170863"/>
                <a:gd name="connsiteX2-85" fmla="*/ 47840 w 1456381"/>
                <a:gd name="connsiteY2-86" fmla="*/ 291263 h 2170863"/>
                <a:gd name="connsiteX3-87" fmla="*/ 1390275 w 1456381"/>
                <a:gd name="connsiteY3-88" fmla="*/ 260783 h 2170863"/>
                <a:gd name="connsiteX4-89" fmla="*/ 1004195 w 1456381"/>
                <a:gd name="connsiteY4-90" fmla="*/ 1519308 h 2170863"/>
                <a:gd name="connsiteX5-91" fmla="*/ 1329972 w 1456381"/>
                <a:gd name="connsiteY5-92" fmla="*/ 1519308 h 2170863"/>
                <a:gd name="connsiteX6-93" fmla="*/ 678417 w 1456381"/>
                <a:gd name="connsiteY6-94" fmla="*/ 2170863 h 2170863"/>
                <a:gd name="connsiteX7-95" fmla="*/ 26862 w 1456381"/>
                <a:gd name="connsiteY7-96" fmla="*/ 1519308 h 2170863"/>
                <a:gd name="connsiteX0-97" fmla="*/ 42261 w 1438125"/>
                <a:gd name="connsiteY0-98" fmla="*/ 1519308 h 2170863"/>
                <a:gd name="connsiteX1-99" fmla="*/ 368039 w 1438125"/>
                <a:gd name="connsiteY1-100" fmla="*/ 1519308 h 2170863"/>
                <a:gd name="connsiteX2-101" fmla="*/ 63239 w 1438125"/>
                <a:gd name="connsiteY2-102" fmla="*/ 291263 h 2170863"/>
                <a:gd name="connsiteX3-103" fmla="*/ 1405674 w 1438125"/>
                <a:gd name="connsiteY3-104" fmla="*/ 260783 h 2170863"/>
                <a:gd name="connsiteX4-105" fmla="*/ 1019594 w 1438125"/>
                <a:gd name="connsiteY4-106" fmla="*/ 1519308 h 2170863"/>
                <a:gd name="connsiteX5-107" fmla="*/ 1345371 w 1438125"/>
                <a:gd name="connsiteY5-108" fmla="*/ 1519308 h 2170863"/>
                <a:gd name="connsiteX6-109" fmla="*/ 693816 w 1438125"/>
                <a:gd name="connsiteY6-110" fmla="*/ 2170863 h 2170863"/>
                <a:gd name="connsiteX7-111" fmla="*/ 42261 w 1438125"/>
                <a:gd name="connsiteY7-112" fmla="*/ 1519308 h 2170863"/>
                <a:gd name="connsiteX0-113" fmla="*/ 26103 w 1465500"/>
                <a:gd name="connsiteY0-114" fmla="*/ 1530990 h 2182545"/>
                <a:gd name="connsiteX1-115" fmla="*/ 351881 w 1465500"/>
                <a:gd name="connsiteY1-116" fmla="*/ 1530990 h 2182545"/>
                <a:gd name="connsiteX2-117" fmla="*/ 47081 w 1465500"/>
                <a:gd name="connsiteY2-118" fmla="*/ 302945 h 2182545"/>
                <a:gd name="connsiteX3-119" fmla="*/ 1389516 w 1465500"/>
                <a:gd name="connsiteY3-120" fmla="*/ 272465 h 2182545"/>
                <a:gd name="connsiteX4-121" fmla="*/ 1003436 w 1465500"/>
                <a:gd name="connsiteY4-122" fmla="*/ 1530990 h 2182545"/>
                <a:gd name="connsiteX5-123" fmla="*/ 1329213 w 1465500"/>
                <a:gd name="connsiteY5-124" fmla="*/ 1530990 h 2182545"/>
                <a:gd name="connsiteX6-125" fmla="*/ 677658 w 1465500"/>
                <a:gd name="connsiteY6-126" fmla="*/ 2182545 h 2182545"/>
                <a:gd name="connsiteX7-127" fmla="*/ 26103 w 1465500"/>
                <a:gd name="connsiteY7-128" fmla="*/ 1530990 h 2182545"/>
                <a:gd name="connsiteX0-129" fmla="*/ 26103 w 1465500"/>
                <a:gd name="connsiteY0-130" fmla="*/ 1530990 h 2182545"/>
                <a:gd name="connsiteX1-131" fmla="*/ 351881 w 1465500"/>
                <a:gd name="connsiteY1-132" fmla="*/ 1530990 h 2182545"/>
                <a:gd name="connsiteX2-133" fmla="*/ 47081 w 1465500"/>
                <a:gd name="connsiteY2-134" fmla="*/ 302945 h 2182545"/>
                <a:gd name="connsiteX3-135" fmla="*/ 1389516 w 1465500"/>
                <a:gd name="connsiteY3-136" fmla="*/ 272465 h 2182545"/>
                <a:gd name="connsiteX4-137" fmla="*/ 1003436 w 1465500"/>
                <a:gd name="connsiteY4-138" fmla="*/ 1530990 h 2182545"/>
                <a:gd name="connsiteX5-139" fmla="*/ 1329213 w 1465500"/>
                <a:gd name="connsiteY5-140" fmla="*/ 1530990 h 2182545"/>
                <a:gd name="connsiteX6-141" fmla="*/ 677658 w 1465500"/>
                <a:gd name="connsiteY6-142" fmla="*/ 2182545 h 2182545"/>
                <a:gd name="connsiteX7-143" fmla="*/ 26103 w 1465500"/>
                <a:gd name="connsiteY7-144" fmla="*/ 1530990 h 2182545"/>
                <a:gd name="connsiteX0-145" fmla="*/ 26103 w 1465500"/>
                <a:gd name="connsiteY0-146" fmla="*/ 1530990 h 2182545"/>
                <a:gd name="connsiteX1-147" fmla="*/ 351881 w 1465500"/>
                <a:gd name="connsiteY1-148" fmla="*/ 1530990 h 2182545"/>
                <a:gd name="connsiteX2-149" fmla="*/ 47081 w 1465500"/>
                <a:gd name="connsiteY2-150" fmla="*/ 302945 h 2182545"/>
                <a:gd name="connsiteX3-151" fmla="*/ 1389516 w 1465500"/>
                <a:gd name="connsiteY3-152" fmla="*/ 272465 h 2182545"/>
                <a:gd name="connsiteX4-153" fmla="*/ 1003436 w 1465500"/>
                <a:gd name="connsiteY4-154" fmla="*/ 1530990 h 2182545"/>
                <a:gd name="connsiteX5-155" fmla="*/ 1329213 w 1465500"/>
                <a:gd name="connsiteY5-156" fmla="*/ 1530990 h 2182545"/>
                <a:gd name="connsiteX6-157" fmla="*/ 677658 w 1465500"/>
                <a:gd name="connsiteY6-158" fmla="*/ 2182545 h 2182545"/>
                <a:gd name="connsiteX7-159" fmla="*/ 26103 w 1465500"/>
                <a:gd name="connsiteY7-160" fmla="*/ 1530990 h 2182545"/>
                <a:gd name="connsiteX0-161" fmla="*/ 23554 w 1787251"/>
                <a:gd name="connsiteY0-162" fmla="*/ 1389202 h 2040757"/>
                <a:gd name="connsiteX1-163" fmla="*/ 349332 w 1787251"/>
                <a:gd name="connsiteY1-164" fmla="*/ 1389202 h 2040757"/>
                <a:gd name="connsiteX2-165" fmla="*/ 44532 w 1787251"/>
                <a:gd name="connsiteY2-166" fmla="*/ 161157 h 2040757"/>
                <a:gd name="connsiteX3-167" fmla="*/ 1701927 w 1787251"/>
                <a:gd name="connsiteY3-168" fmla="*/ 262757 h 2040757"/>
                <a:gd name="connsiteX4-169" fmla="*/ 1000887 w 1787251"/>
                <a:gd name="connsiteY4-170" fmla="*/ 1389202 h 2040757"/>
                <a:gd name="connsiteX5-171" fmla="*/ 1326664 w 1787251"/>
                <a:gd name="connsiteY5-172" fmla="*/ 1389202 h 2040757"/>
                <a:gd name="connsiteX6-173" fmla="*/ 675109 w 1787251"/>
                <a:gd name="connsiteY6-174" fmla="*/ 2040757 h 2040757"/>
                <a:gd name="connsiteX7-175" fmla="*/ 23554 w 1787251"/>
                <a:gd name="connsiteY7-176" fmla="*/ 1389202 h 2040757"/>
                <a:gd name="connsiteX0-177" fmla="*/ 385819 w 2096788"/>
                <a:gd name="connsiteY0-178" fmla="*/ 1378043 h 2029598"/>
                <a:gd name="connsiteX1-179" fmla="*/ 711597 w 2096788"/>
                <a:gd name="connsiteY1-180" fmla="*/ 1378043 h 2029598"/>
                <a:gd name="connsiteX2-181" fmla="*/ 30877 w 2096788"/>
                <a:gd name="connsiteY2-182" fmla="*/ 89038 h 2029598"/>
                <a:gd name="connsiteX3-183" fmla="*/ 2064192 w 2096788"/>
                <a:gd name="connsiteY3-184" fmla="*/ 251598 h 2029598"/>
                <a:gd name="connsiteX4-185" fmla="*/ 1363152 w 2096788"/>
                <a:gd name="connsiteY4-186" fmla="*/ 1378043 h 2029598"/>
                <a:gd name="connsiteX5-187" fmla="*/ 1688929 w 2096788"/>
                <a:gd name="connsiteY5-188" fmla="*/ 1378043 h 2029598"/>
                <a:gd name="connsiteX6-189" fmla="*/ 1037374 w 2096788"/>
                <a:gd name="connsiteY6-190" fmla="*/ 2029598 h 2029598"/>
                <a:gd name="connsiteX7-191" fmla="*/ 385819 w 2096788"/>
                <a:gd name="connsiteY7-192" fmla="*/ 1378043 h 2029598"/>
                <a:gd name="connsiteX0-193" fmla="*/ 447268 w 2158237"/>
                <a:gd name="connsiteY0-194" fmla="*/ 1387073 h 2038628"/>
                <a:gd name="connsiteX1-195" fmla="*/ 773046 w 2158237"/>
                <a:gd name="connsiteY1-196" fmla="*/ 1387073 h 2038628"/>
                <a:gd name="connsiteX2-197" fmla="*/ 92326 w 2158237"/>
                <a:gd name="connsiteY2-198" fmla="*/ 98068 h 2038628"/>
                <a:gd name="connsiteX3-199" fmla="*/ 2125641 w 2158237"/>
                <a:gd name="connsiteY3-200" fmla="*/ 260628 h 2038628"/>
                <a:gd name="connsiteX4-201" fmla="*/ 1424601 w 2158237"/>
                <a:gd name="connsiteY4-202" fmla="*/ 1387073 h 2038628"/>
                <a:gd name="connsiteX5-203" fmla="*/ 1750378 w 2158237"/>
                <a:gd name="connsiteY5-204" fmla="*/ 1387073 h 2038628"/>
                <a:gd name="connsiteX6-205" fmla="*/ 1098823 w 2158237"/>
                <a:gd name="connsiteY6-206" fmla="*/ 2038628 h 2038628"/>
                <a:gd name="connsiteX7-207" fmla="*/ 447268 w 2158237"/>
                <a:gd name="connsiteY7-208" fmla="*/ 1387073 h 2038628"/>
                <a:gd name="connsiteX0-209" fmla="*/ 388212 w 2158477"/>
                <a:gd name="connsiteY0-210" fmla="*/ 1487059 h 2138614"/>
                <a:gd name="connsiteX1-211" fmla="*/ 713990 w 2158477"/>
                <a:gd name="connsiteY1-212" fmla="*/ 1487059 h 2138614"/>
                <a:gd name="connsiteX2-213" fmla="*/ 33270 w 2158477"/>
                <a:gd name="connsiteY2-214" fmla="*/ 198054 h 2138614"/>
                <a:gd name="connsiteX3-215" fmla="*/ 2127545 w 2158477"/>
                <a:gd name="connsiteY3-216" fmla="*/ 137094 h 2138614"/>
                <a:gd name="connsiteX4-217" fmla="*/ 1365545 w 2158477"/>
                <a:gd name="connsiteY4-218" fmla="*/ 1487059 h 2138614"/>
                <a:gd name="connsiteX5-219" fmla="*/ 1691322 w 2158477"/>
                <a:gd name="connsiteY5-220" fmla="*/ 1487059 h 2138614"/>
                <a:gd name="connsiteX6-221" fmla="*/ 1039767 w 2158477"/>
                <a:gd name="connsiteY6-222" fmla="*/ 2138614 h 2138614"/>
                <a:gd name="connsiteX7-223" fmla="*/ 388212 w 2158477"/>
                <a:gd name="connsiteY7-224" fmla="*/ 1487059 h 2138614"/>
                <a:gd name="connsiteX0-225" fmla="*/ 388212 w 2150483"/>
                <a:gd name="connsiteY0-226" fmla="*/ 1482851 h 2134406"/>
                <a:gd name="connsiteX1-227" fmla="*/ 713990 w 2150483"/>
                <a:gd name="connsiteY1-228" fmla="*/ 1482851 h 2134406"/>
                <a:gd name="connsiteX2-229" fmla="*/ 33270 w 2150483"/>
                <a:gd name="connsiteY2-230" fmla="*/ 193846 h 2134406"/>
                <a:gd name="connsiteX3-231" fmla="*/ 2127545 w 2150483"/>
                <a:gd name="connsiteY3-232" fmla="*/ 132886 h 2134406"/>
                <a:gd name="connsiteX4-233" fmla="*/ 1365545 w 2150483"/>
                <a:gd name="connsiteY4-234" fmla="*/ 1482851 h 2134406"/>
                <a:gd name="connsiteX5-235" fmla="*/ 1691322 w 2150483"/>
                <a:gd name="connsiteY5-236" fmla="*/ 1482851 h 2134406"/>
                <a:gd name="connsiteX6-237" fmla="*/ 1039767 w 2150483"/>
                <a:gd name="connsiteY6-238" fmla="*/ 2134406 h 2134406"/>
                <a:gd name="connsiteX7-239" fmla="*/ 388212 w 2150483"/>
                <a:gd name="connsiteY7-240" fmla="*/ 1482851 h 2134406"/>
                <a:gd name="connsiteX0-241" fmla="*/ 457535 w 2230632"/>
                <a:gd name="connsiteY0-242" fmla="*/ 1513068 h 2164623"/>
                <a:gd name="connsiteX1-243" fmla="*/ 783313 w 2230632"/>
                <a:gd name="connsiteY1-244" fmla="*/ 1513068 h 2164623"/>
                <a:gd name="connsiteX2-245" fmla="*/ 31473 w 2230632"/>
                <a:gd name="connsiteY2-246" fmla="*/ 173263 h 2164623"/>
                <a:gd name="connsiteX3-247" fmla="*/ 2196868 w 2230632"/>
                <a:gd name="connsiteY3-248" fmla="*/ 163103 h 2164623"/>
                <a:gd name="connsiteX4-249" fmla="*/ 1434868 w 2230632"/>
                <a:gd name="connsiteY4-250" fmla="*/ 1513068 h 2164623"/>
                <a:gd name="connsiteX5-251" fmla="*/ 1760645 w 2230632"/>
                <a:gd name="connsiteY5-252" fmla="*/ 1513068 h 2164623"/>
                <a:gd name="connsiteX6-253" fmla="*/ 1109090 w 2230632"/>
                <a:gd name="connsiteY6-254" fmla="*/ 2164623 h 2164623"/>
                <a:gd name="connsiteX7-255" fmla="*/ 457535 w 2230632"/>
                <a:gd name="connsiteY7-256" fmla="*/ 1513068 h 2164623"/>
                <a:gd name="connsiteX0-257" fmla="*/ 461308 w 2234405"/>
                <a:gd name="connsiteY0-258" fmla="*/ 1472547 h 2124102"/>
                <a:gd name="connsiteX1-259" fmla="*/ 787086 w 2234405"/>
                <a:gd name="connsiteY1-260" fmla="*/ 1472547 h 2124102"/>
                <a:gd name="connsiteX2-261" fmla="*/ 35246 w 2234405"/>
                <a:gd name="connsiteY2-262" fmla="*/ 132742 h 2124102"/>
                <a:gd name="connsiteX3-263" fmla="*/ 2200641 w 2234405"/>
                <a:gd name="connsiteY3-264" fmla="*/ 122582 h 2124102"/>
                <a:gd name="connsiteX4-265" fmla="*/ 1438641 w 2234405"/>
                <a:gd name="connsiteY4-266" fmla="*/ 1472547 h 2124102"/>
                <a:gd name="connsiteX5-267" fmla="*/ 1764418 w 2234405"/>
                <a:gd name="connsiteY5-268" fmla="*/ 1472547 h 2124102"/>
                <a:gd name="connsiteX6-269" fmla="*/ 1112863 w 2234405"/>
                <a:gd name="connsiteY6-270" fmla="*/ 2124102 h 2124102"/>
                <a:gd name="connsiteX7-271" fmla="*/ 461308 w 2234405"/>
                <a:gd name="connsiteY7-272" fmla="*/ 1472547 h 2124102"/>
                <a:gd name="connsiteX0-273" fmla="*/ 454007 w 2237612"/>
                <a:gd name="connsiteY0-274" fmla="*/ 1463820 h 2115375"/>
                <a:gd name="connsiteX1-275" fmla="*/ 779785 w 2237612"/>
                <a:gd name="connsiteY1-276" fmla="*/ 1463820 h 2115375"/>
                <a:gd name="connsiteX2-277" fmla="*/ 27945 w 2237612"/>
                <a:gd name="connsiteY2-278" fmla="*/ 124015 h 2115375"/>
                <a:gd name="connsiteX3-279" fmla="*/ 2193340 w 2237612"/>
                <a:gd name="connsiteY3-280" fmla="*/ 113855 h 2115375"/>
                <a:gd name="connsiteX4-281" fmla="*/ 1431340 w 2237612"/>
                <a:gd name="connsiteY4-282" fmla="*/ 1463820 h 2115375"/>
                <a:gd name="connsiteX5-283" fmla="*/ 1757117 w 2237612"/>
                <a:gd name="connsiteY5-284" fmla="*/ 1463820 h 2115375"/>
                <a:gd name="connsiteX6-285" fmla="*/ 1105562 w 2237612"/>
                <a:gd name="connsiteY6-286" fmla="*/ 2115375 h 2115375"/>
                <a:gd name="connsiteX7-287" fmla="*/ 454007 w 2237612"/>
                <a:gd name="connsiteY7-288" fmla="*/ 1463820 h 2115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37612" h="2115375">
                  <a:moveTo>
                    <a:pt x="454007" y="1463820"/>
                  </a:moveTo>
                  <a:lnTo>
                    <a:pt x="779785" y="1463820"/>
                  </a:lnTo>
                  <a:cubicBezTo>
                    <a:pt x="962665" y="1013832"/>
                    <a:pt x="371473" y="227089"/>
                    <a:pt x="27945" y="124015"/>
                  </a:cubicBezTo>
                  <a:cubicBezTo>
                    <a:pt x="-315583" y="20941"/>
                    <a:pt x="2630001" y="-89126"/>
                    <a:pt x="2193340" y="113855"/>
                  </a:cubicBezTo>
                  <a:cubicBezTo>
                    <a:pt x="1756679" y="316836"/>
                    <a:pt x="1366993" y="952872"/>
                    <a:pt x="1431340" y="1463820"/>
                  </a:cubicBezTo>
                  <a:lnTo>
                    <a:pt x="1757117" y="1463820"/>
                  </a:lnTo>
                  <a:lnTo>
                    <a:pt x="1105562" y="2115375"/>
                  </a:lnTo>
                  <a:lnTo>
                    <a:pt x="454007" y="146382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FF0000">
                    <a:alpha val="0"/>
                  </a:srgbClr>
                </a:gs>
                <a:gs pos="45000">
                  <a:srgbClr val="FF0000">
                    <a:alpha val="28000"/>
                  </a:srgbClr>
                </a:gs>
                <a:gs pos="0">
                  <a:srgbClr val="FF0000">
                    <a:alpha val="88000"/>
                  </a:srgbClr>
                </a:gs>
              </a:gsLst>
              <a:lin ang="162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580743">
                <a:defRPr/>
              </a:pPr>
              <a:endParaRPr lang="zh-CN" altLang="en-US" sz="20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箭头: 下 7">
              <a:extLst>
                <a:ext uri="{FF2B5EF4-FFF2-40B4-BE49-F238E27FC236}">
                  <a16:creationId xmlns:a16="http://schemas.microsoft.com/office/drawing/2014/main" id="{A8E1723D-AB46-4FCF-8CA8-76FD4A440E33}"/>
                </a:ext>
              </a:extLst>
            </p:cNvPr>
            <p:cNvSpPr/>
            <p:nvPr/>
          </p:nvSpPr>
          <p:spPr>
            <a:xfrm rot="10800000">
              <a:off x="4759298" y="1680934"/>
              <a:ext cx="486879" cy="505323"/>
            </a:xfrm>
            <a:custGeom>
              <a:avLst/>
              <a:gdLst>
                <a:gd name="connsiteX0" fmla="*/ 0 w 1303110"/>
                <a:gd name="connsiteY0" fmla="*/ 974045 h 1625600"/>
                <a:gd name="connsiteX1" fmla="*/ 325778 w 1303110"/>
                <a:gd name="connsiteY1" fmla="*/ 974045 h 1625600"/>
                <a:gd name="connsiteX2" fmla="*/ 325778 w 1303110"/>
                <a:gd name="connsiteY2" fmla="*/ 0 h 1625600"/>
                <a:gd name="connsiteX3" fmla="*/ 977333 w 1303110"/>
                <a:gd name="connsiteY3" fmla="*/ 0 h 1625600"/>
                <a:gd name="connsiteX4" fmla="*/ 977333 w 1303110"/>
                <a:gd name="connsiteY4" fmla="*/ 974045 h 1625600"/>
                <a:gd name="connsiteX5" fmla="*/ 1303110 w 1303110"/>
                <a:gd name="connsiteY5" fmla="*/ 974045 h 1625600"/>
                <a:gd name="connsiteX6" fmla="*/ 651555 w 1303110"/>
                <a:gd name="connsiteY6" fmla="*/ 1625600 h 1625600"/>
                <a:gd name="connsiteX7" fmla="*/ 0 w 1303110"/>
                <a:gd name="connsiteY7" fmla="*/ 974045 h 1625600"/>
                <a:gd name="connsiteX0-1" fmla="*/ 0 w 1363413"/>
                <a:gd name="connsiteY0-2" fmla="*/ 1258525 h 1910080"/>
                <a:gd name="connsiteX1-3" fmla="*/ 325778 w 1363413"/>
                <a:gd name="connsiteY1-4" fmla="*/ 1258525 h 1910080"/>
                <a:gd name="connsiteX2-5" fmla="*/ 325778 w 1363413"/>
                <a:gd name="connsiteY2-6" fmla="*/ 284480 h 1910080"/>
                <a:gd name="connsiteX3-7" fmla="*/ 1363413 w 1363413"/>
                <a:gd name="connsiteY3-8" fmla="*/ 0 h 1910080"/>
                <a:gd name="connsiteX4-9" fmla="*/ 977333 w 1363413"/>
                <a:gd name="connsiteY4-10" fmla="*/ 1258525 h 1910080"/>
                <a:gd name="connsiteX5-11" fmla="*/ 1303110 w 1363413"/>
                <a:gd name="connsiteY5-12" fmla="*/ 1258525 h 1910080"/>
                <a:gd name="connsiteX6-13" fmla="*/ 651555 w 1363413"/>
                <a:gd name="connsiteY6-14" fmla="*/ 1910080 h 1910080"/>
                <a:gd name="connsiteX7-15" fmla="*/ 0 w 1363413"/>
                <a:gd name="connsiteY7-16" fmla="*/ 1258525 h 1910080"/>
                <a:gd name="connsiteX0-17" fmla="*/ 0 w 1482266"/>
                <a:gd name="connsiteY0-18" fmla="*/ 1391552 h 2043107"/>
                <a:gd name="connsiteX1-19" fmla="*/ 325778 w 1482266"/>
                <a:gd name="connsiteY1-20" fmla="*/ 1391552 h 2043107"/>
                <a:gd name="connsiteX2-21" fmla="*/ 325778 w 1482266"/>
                <a:gd name="connsiteY2-22" fmla="*/ 417507 h 2043107"/>
                <a:gd name="connsiteX3-23" fmla="*/ 1363413 w 1482266"/>
                <a:gd name="connsiteY3-24" fmla="*/ 133027 h 2043107"/>
                <a:gd name="connsiteX4-25" fmla="*/ 977333 w 1482266"/>
                <a:gd name="connsiteY4-26" fmla="*/ 1391552 h 2043107"/>
                <a:gd name="connsiteX5-27" fmla="*/ 1303110 w 1482266"/>
                <a:gd name="connsiteY5-28" fmla="*/ 1391552 h 2043107"/>
                <a:gd name="connsiteX6-29" fmla="*/ 651555 w 1482266"/>
                <a:gd name="connsiteY6-30" fmla="*/ 2043107 h 2043107"/>
                <a:gd name="connsiteX7-31" fmla="*/ 0 w 1482266"/>
                <a:gd name="connsiteY7-32" fmla="*/ 1391552 h 2043107"/>
                <a:gd name="connsiteX0-33" fmla="*/ 0 w 1399225"/>
                <a:gd name="connsiteY0-34" fmla="*/ 1363832 h 2015387"/>
                <a:gd name="connsiteX1-35" fmla="*/ 325778 w 1399225"/>
                <a:gd name="connsiteY1-36" fmla="*/ 1363832 h 2015387"/>
                <a:gd name="connsiteX2-37" fmla="*/ 20978 w 1399225"/>
                <a:gd name="connsiteY2-38" fmla="*/ 135787 h 2015387"/>
                <a:gd name="connsiteX3-39" fmla="*/ 1363413 w 1399225"/>
                <a:gd name="connsiteY3-40" fmla="*/ 105307 h 2015387"/>
                <a:gd name="connsiteX4-41" fmla="*/ 977333 w 1399225"/>
                <a:gd name="connsiteY4-42" fmla="*/ 1363832 h 2015387"/>
                <a:gd name="connsiteX5-43" fmla="*/ 1303110 w 1399225"/>
                <a:gd name="connsiteY5-44" fmla="*/ 1363832 h 2015387"/>
                <a:gd name="connsiteX6-45" fmla="*/ 651555 w 1399225"/>
                <a:gd name="connsiteY6-46" fmla="*/ 2015387 h 2015387"/>
                <a:gd name="connsiteX7-47" fmla="*/ 0 w 1399225"/>
                <a:gd name="connsiteY7-48" fmla="*/ 1363832 h 2015387"/>
                <a:gd name="connsiteX0-49" fmla="*/ 42592 w 1441817"/>
                <a:gd name="connsiteY0-50" fmla="*/ 1468262 h 2119817"/>
                <a:gd name="connsiteX1-51" fmla="*/ 368370 w 1441817"/>
                <a:gd name="connsiteY1-52" fmla="*/ 1468262 h 2119817"/>
                <a:gd name="connsiteX2-53" fmla="*/ 63570 w 1441817"/>
                <a:gd name="connsiteY2-54" fmla="*/ 240217 h 2119817"/>
                <a:gd name="connsiteX3-55" fmla="*/ 1406005 w 1441817"/>
                <a:gd name="connsiteY3-56" fmla="*/ 209737 h 2119817"/>
                <a:gd name="connsiteX4-57" fmla="*/ 1019925 w 1441817"/>
                <a:gd name="connsiteY4-58" fmla="*/ 1468262 h 2119817"/>
                <a:gd name="connsiteX5-59" fmla="*/ 1345702 w 1441817"/>
                <a:gd name="connsiteY5-60" fmla="*/ 1468262 h 2119817"/>
                <a:gd name="connsiteX6-61" fmla="*/ 694147 w 1441817"/>
                <a:gd name="connsiteY6-62" fmla="*/ 2119817 h 2119817"/>
                <a:gd name="connsiteX7-63" fmla="*/ 42592 w 1441817"/>
                <a:gd name="connsiteY7-64" fmla="*/ 1468262 h 2119817"/>
                <a:gd name="connsiteX0-65" fmla="*/ 42592 w 1441817"/>
                <a:gd name="connsiteY0-66" fmla="*/ 1468262 h 2119817"/>
                <a:gd name="connsiteX1-67" fmla="*/ 368370 w 1441817"/>
                <a:gd name="connsiteY1-68" fmla="*/ 1468262 h 2119817"/>
                <a:gd name="connsiteX2-69" fmla="*/ 63570 w 1441817"/>
                <a:gd name="connsiteY2-70" fmla="*/ 240217 h 2119817"/>
                <a:gd name="connsiteX3-71" fmla="*/ 1406005 w 1441817"/>
                <a:gd name="connsiteY3-72" fmla="*/ 209737 h 2119817"/>
                <a:gd name="connsiteX4-73" fmla="*/ 1019925 w 1441817"/>
                <a:gd name="connsiteY4-74" fmla="*/ 1468262 h 2119817"/>
                <a:gd name="connsiteX5-75" fmla="*/ 1345702 w 1441817"/>
                <a:gd name="connsiteY5-76" fmla="*/ 1468262 h 2119817"/>
                <a:gd name="connsiteX6-77" fmla="*/ 694147 w 1441817"/>
                <a:gd name="connsiteY6-78" fmla="*/ 2119817 h 2119817"/>
                <a:gd name="connsiteX7-79" fmla="*/ 42592 w 1441817"/>
                <a:gd name="connsiteY7-80" fmla="*/ 1468262 h 2119817"/>
                <a:gd name="connsiteX0-81" fmla="*/ 26862 w 1456381"/>
                <a:gd name="connsiteY0-82" fmla="*/ 1519308 h 2170863"/>
                <a:gd name="connsiteX1-83" fmla="*/ 352640 w 1456381"/>
                <a:gd name="connsiteY1-84" fmla="*/ 1519308 h 2170863"/>
                <a:gd name="connsiteX2-85" fmla="*/ 47840 w 1456381"/>
                <a:gd name="connsiteY2-86" fmla="*/ 291263 h 2170863"/>
                <a:gd name="connsiteX3-87" fmla="*/ 1390275 w 1456381"/>
                <a:gd name="connsiteY3-88" fmla="*/ 260783 h 2170863"/>
                <a:gd name="connsiteX4-89" fmla="*/ 1004195 w 1456381"/>
                <a:gd name="connsiteY4-90" fmla="*/ 1519308 h 2170863"/>
                <a:gd name="connsiteX5-91" fmla="*/ 1329972 w 1456381"/>
                <a:gd name="connsiteY5-92" fmla="*/ 1519308 h 2170863"/>
                <a:gd name="connsiteX6-93" fmla="*/ 678417 w 1456381"/>
                <a:gd name="connsiteY6-94" fmla="*/ 2170863 h 2170863"/>
                <a:gd name="connsiteX7-95" fmla="*/ 26862 w 1456381"/>
                <a:gd name="connsiteY7-96" fmla="*/ 1519308 h 2170863"/>
                <a:gd name="connsiteX0-97" fmla="*/ 42261 w 1438125"/>
                <a:gd name="connsiteY0-98" fmla="*/ 1519308 h 2170863"/>
                <a:gd name="connsiteX1-99" fmla="*/ 368039 w 1438125"/>
                <a:gd name="connsiteY1-100" fmla="*/ 1519308 h 2170863"/>
                <a:gd name="connsiteX2-101" fmla="*/ 63239 w 1438125"/>
                <a:gd name="connsiteY2-102" fmla="*/ 291263 h 2170863"/>
                <a:gd name="connsiteX3-103" fmla="*/ 1405674 w 1438125"/>
                <a:gd name="connsiteY3-104" fmla="*/ 260783 h 2170863"/>
                <a:gd name="connsiteX4-105" fmla="*/ 1019594 w 1438125"/>
                <a:gd name="connsiteY4-106" fmla="*/ 1519308 h 2170863"/>
                <a:gd name="connsiteX5-107" fmla="*/ 1345371 w 1438125"/>
                <a:gd name="connsiteY5-108" fmla="*/ 1519308 h 2170863"/>
                <a:gd name="connsiteX6-109" fmla="*/ 693816 w 1438125"/>
                <a:gd name="connsiteY6-110" fmla="*/ 2170863 h 2170863"/>
                <a:gd name="connsiteX7-111" fmla="*/ 42261 w 1438125"/>
                <a:gd name="connsiteY7-112" fmla="*/ 1519308 h 2170863"/>
                <a:gd name="connsiteX0-113" fmla="*/ 26103 w 1465500"/>
                <a:gd name="connsiteY0-114" fmla="*/ 1530990 h 2182545"/>
                <a:gd name="connsiteX1-115" fmla="*/ 351881 w 1465500"/>
                <a:gd name="connsiteY1-116" fmla="*/ 1530990 h 2182545"/>
                <a:gd name="connsiteX2-117" fmla="*/ 47081 w 1465500"/>
                <a:gd name="connsiteY2-118" fmla="*/ 302945 h 2182545"/>
                <a:gd name="connsiteX3-119" fmla="*/ 1389516 w 1465500"/>
                <a:gd name="connsiteY3-120" fmla="*/ 272465 h 2182545"/>
                <a:gd name="connsiteX4-121" fmla="*/ 1003436 w 1465500"/>
                <a:gd name="connsiteY4-122" fmla="*/ 1530990 h 2182545"/>
                <a:gd name="connsiteX5-123" fmla="*/ 1329213 w 1465500"/>
                <a:gd name="connsiteY5-124" fmla="*/ 1530990 h 2182545"/>
                <a:gd name="connsiteX6-125" fmla="*/ 677658 w 1465500"/>
                <a:gd name="connsiteY6-126" fmla="*/ 2182545 h 2182545"/>
                <a:gd name="connsiteX7-127" fmla="*/ 26103 w 1465500"/>
                <a:gd name="connsiteY7-128" fmla="*/ 1530990 h 2182545"/>
                <a:gd name="connsiteX0-129" fmla="*/ 26103 w 1465500"/>
                <a:gd name="connsiteY0-130" fmla="*/ 1530990 h 2182545"/>
                <a:gd name="connsiteX1-131" fmla="*/ 351881 w 1465500"/>
                <a:gd name="connsiteY1-132" fmla="*/ 1530990 h 2182545"/>
                <a:gd name="connsiteX2-133" fmla="*/ 47081 w 1465500"/>
                <a:gd name="connsiteY2-134" fmla="*/ 302945 h 2182545"/>
                <a:gd name="connsiteX3-135" fmla="*/ 1389516 w 1465500"/>
                <a:gd name="connsiteY3-136" fmla="*/ 272465 h 2182545"/>
                <a:gd name="connsiteX4-137" fmla="*/ 1003436 w 1465500"/>
                <a:gd name="connsiteY4-138" fmla="*/ 1530990 h 2182545"/>
                <a:gd name="connsiteX5-139" fmla="*/ 1329213 w 1465500"/>
                <a:gd name="connsiteY5-140" fmla="*/ 1530990 h 2182545"/>
                <a:gd name="connsiteX6-141" fmla="*/ 677658 w 1465500"/>
                <a:gd name="connsiteY6-142" fmla="*/ 2182545 h 2182545"/>
                <a:gd name="connsiteX7-143" fmla="*/ 26103 w 1465500"/>
                <a:gd name="connsiteY7-144" fmla="*/ 1530990 h 2182545"/>
                <a:gd name="connsiteX0-145" fmla="*/ 26103 w 1465500"/>
                <a:gd name="connsiteY0-146" fmla="*/ 1530990 h 2182545"/>
                <a:gd name="connsiteX1-147" fmla="*/ 351881 w 1465500"/>
                <a:gd name="connsiteY1-148" fmla="*/ 1530990 h 2182545"/>
                <a:gd name="connsiteX2-149" fmla="*/ 47081 w 1465500"/>
                <a:gd name="connsiteY2-150" fmla="*/ 302945 h 2182545"/>
                <a:gd name="connsiteX3-151" fmla="*/ 1389516 w 1465500"/>
                <a:gd name="connsiteY3-152" fmla="*/ 272465 h 2182545"/>
                <a:gd name="connsiteX4-153" fmla="*/ 1003436 w 1465500"/>
                <a:gd name="connsiteY4-154" fmla="*/ 1530990 h 2182545"/>
                <a:gd name="connsiteX5-155" fmla="*/ 1329213 w 1465500"/>
                <a:gd name="connsiteY5-156" fmla="*/ 1530990 h 2182545"/>
                <a:gd name="connsiteX6-157" fmla="*/ 677658 w 1465500"/>
                <a:gd name="connsiteY6-158" fmla="*/ 2182545 h 2182545"/>
                <a:gd name="connsiteX7-159" fmla="*/ 26103 w 1465500"/>
                <a:gd name="connsiteY7-160" fmla="*/ 1530990 h 2182545"/>
                <a:gd name="connsiteX0-161" fmla="*/ 23554 w 1787251"/>
                <a:gd name="connsiteY0-162" fmla="*/ 1389202 h 2040757"/>
                <a:gd name="connsiteX1-163" fmla="*/ 349332 w 1787251"/>
                <a:gd name="connsiteY1-164" fmla="*/ 1389202 h 2040757"/>
                <a:gd name="connsiteX2-165" fmla="*/ 44532 w 1787251"/>
                <a:gd name="connsiteY2-166" fmla="*/ 161157 h 2040757"/>
                <a:gd name="connsiteX3-167" fmla="*/ 1701927 w 1787251"/>
                <a:gd name="connsiteY3-168" fmla="*/ 262757 h 2040757"/>
                <a:gd name="connsiteX4-169" fmla="*/ 1000887 w 1787251"/>
                <a:gd name="connsiteY4-170" fmla="*/ 1389202 h 2040757"/>
                <a:gd name="connsiteX5-171" fmla="*/ 1326664 w 1787251"/>
                <a:gd name="connsiteY5-172" fmla="*/ 1389202 h 2040757"/>
                <a:gd name="connsiteX6-173" fmla="*/ 675109 w 1787251"/>
                <a:gd name="connsiteY6-174" fmla="*/ 2040757 h 2040757"/>
                <a:gd name="connsiteX7-175" fmla="*/ 23554 w 1787251"/>
                <a:gd name="connsiteY7-176" fmla="*/ 1389202 h 2040757"/>
                <a:gd name="connsiteX0-177" fmla="*/ 385819 w 2096788"/>
                <a:gd name="connsiteY0-178" fmla="*/ 1378043 h 2029598"/>
                <a:gd name="connsiteX1-179" fmla="*/ 711597 w 2096788"/>
                <a:gd name="connsiteY1-180" fmla="*/ 1378043 h 2029598"/>
                <a:gd name="connsiteX2-181" fmla="*/ 30877 w 2096788"/>
                <a:gd name="connsiteY2-182" fmla="*/ 89038 h 2029598"/>
                <a:gd name="connsiteX3-183" fmla="*/ 2064192 w 2096788"/>
                <a:gd name="connsiteY3-184" fmla="*/ 251598 h 2029598"/>
                <a:gd name="connsiteX4-185" fmla="*/ 1363152 w 2096788"/>
                <a:gd name="connsiteY4-186" fmla="*/ 1378043 h 2029598"/>
                <a:gd name="connsiteX5-187" fmla="*/ 1688929 w 2096788"/>
                <a:gd name="connsiteY5-188" fmla="*/ 1378043 h 2029598"/>
                <a:gd name="connsiteX6-189" fmla="*/ 1037374 w 2096788"/>
                <a:gd name="connsiteY6-190" fmla="*/ 2029598 h 2029598"/>
                <a:gd name="connsiteX7-191" fmla="*/ 385819 w 2096788"/>
                <a:gd name="connsiteY7-192" fmla="*/ 1378043 h 2029598"/>
                <a:gd name="connsiteX0-193" fmla="*/ 447268 w 2158237"/>
                <a:gd name="connsiteY0-194" fmla="*/ 1387073 h 2038628"/>
                <a:gd name="connsiteX1-195" fmla="*/ 773046 w 2158237"/>
                <a:gd name="connsiteY1-196" fmla="*/ 1387073 h 2038628"/>
                <a:gd name="connsiteX2-197" fmla="*/ 92326 w 2158237"/>
                <a:gd name="connsiteY2-198" fmla="*/ 98068 h 2038628"/>
                <a:gd name="connsiteX3-199" fmla="*/ 2125641 w 2158237"/>
                <a:gd name="connsiteY3-200" fmla="*/ 260628 h 2038628"/>
                <a:gd name="connsiteX4-201" fmla="*/ 1424601 w 2158237"/>
                <a:gd name="connsiteY4-202" fmla="*/ 1387073 h 2038628"/>
                <a:gd name="connsiteX5-203" fmla="*/ 1750378 w 2158237"/>
                <a:gd name="connsiteY5-204" fmla="*/ 1387073 h 2038628"/>
                <a:gd name="connsiteX6-205" fmla="*/ 1098823 w 2158237"/>
                <a:gd name="connsiteY6-206" fmla="*/ 2038628 h 2038628"/>
                <a:gd name="connsiteX7-207" fmla="*/ 447268 w 2158237"/>
                <a:gd name="connsiteY7-208" fmla="*/ 1387073 h 2038628"/>
                <a:gd name="connsiteX0-209" fmla="*/ 388212 w 2158477"/>
                <a:gd name="connsiteY0-210" fmla="*/ 1487059 h 2138614"/>
                <a:gd name="connsiteX1-211" fmla="*/ 713990 w 2158477"/>
                <a:gd name="connsiteY1-212" fmla="*/ 1487059 h 2138614"/>
                <a:gd name="connsiteX2-213" fmla="*/ 33270 w 2158477"/>
                <a:gd name="connsiteY2-214" fmla="*/ 198054 h 2138614"/>
                <a:gd name="connsiteX3-215" fmla="*/ 2127545 w 2158477"/>
                <a:gd name="connsiteY3-216" fmla="*/ 137094 h 2138614"/>
                <a:gd name="connsiteX4-217" fmla="*/ 1365545 w 2158477"/>
                <a:gd name="connsiteY4-218" fmla="*/ 1487059 h 2138614"/>
                <a:gd name="connsiteX5-219" fmla="*/ 1691322 w 2158477"/>
                <a:gd name="connsiteY5-220" fmla="*/ 1487059 h 2138614"/>
                <a:gd name="connsiteX6-221" fmla="*/ 1039767 w 2158477"/>
                <a:gd name="connsiteY6-222" fmla="*/ 2138614 h 2138614"/>
                <a:gd name="connsiteX7-223" fmla="*/ 388212 w 2158477"/>
                <a:gd name="connsiteY7-224" fmla="*/ 1487059 h 2138614"/>
                <a:gd name="connsiteX0-225" fmla="*/ 388212 w 2150483"/>
                <a:gd name="connsiteY0-226" fmla="*/ 1482851 h 2134406"/>
                <a:gd name="connsiteX1-227" fmla="*/ 713990 w 2150483"/>
                <a:gd name="connsiteY1-228" fmla="*/ 1482851 h 2134406"/>
                <a:gd name="connsiteX2-229" fmla="*/ 33270 w 2150483"/>
                <a:gd name="connsiteY2-230" fmla="*/ 193846 h 2134406"/>
                <a:gd name="connsiteX3-231" fmla="*/ 2127545 w 2150483"/>
                <a:gd name="connsiteY3-232" fmla="*/ 132886 h 2134406"/>
                <a:gd name="connsiteX4-233" fmla="*/ 1365545 w 2150483"/>
                <a:gd name="connsiteY4-234" fmla="*/ 1482851 h 2134406"/>
                <a:gd name="connsiteX5-235" fmla="*/ 1691322 w 2150483"/>
                <a:gd name="connsiteY5-236" fmla="*/ 1482851 h 2134406"/>
                <a:gd name="connsiteX6-237" fmla="*/ 1039767 w 2150483"/>
                <a:gd name="connsiteY6-238" fmla="*/ 2134406 h 2134406"/>
                <a:gd name="connsiteX7-239" fmla="*/ 388212 w 2150483"/>
                <a:gd name="connsiteY7-240" fmla="*/ 1482851 h 2134406"/>
                <a:gd name="connsiteX0-241" fmla="*/ 457535 w 2230632"/>
                <a:gd name="connsiteY0-242" fmla="*/ 1513068 h 2164623"/>
                <a:gd name="connsiteX1-243" fmla="*/ 783313 w 2230632"/>
                <a:gd name="connsiteY1-244" fmla="*/ 1513068 h 2164623"/>
                <a:gd name="connsiteX2-245" fmla="*/ 31473 w 2230632"/>
                <a:gd name="connsiteY2-246" fmla="*/ 173263 h 2164623"/>
                <a:gd name="connsiteX3-247" fmla="*/ 2196868 w 2230632"/>
                <a:gd name="connsiteY3-248" fmla="*/ 163103 h 2164623"/>
                <a:gd name="connsiteX4-249" fmla="*/ 1434868 w 2230632"/>
                <a:gd name="connsiteY4-250" fmla="*/ 1513068 h 2164623"/>
                <a:gd name="connsiteX5-251" fmla="*/ 1760645 w 2230632"/>
                <a:gd name="connsiteY5-252" fmla="*/ 1513068 h 2164623"/>
                <a:gd name="connsiteX6-253" fmla="*/ 1109090 w 2230632"/>
                <a:gd name="connsiteY6-254" fmla="*/ 2164623 h 2164623"/>
                <a:gd name="connsiteX7-255" fmla="*/ 457535 w 2230632"/>
                <a:gd name="connsiteY7-256" fmla="*/ 1513068 h 2164623"/>
                <a:gd name="connsiteX0-257" fmla="*/ 461308 w 2234405"/>
                <a:gd name="connsiteY0-258" fmla="*/ 1472547 h 2124102"/>
                <a:gd name="connsiteX1-259" fmla="*/ 787086 w 2234405"/>
                <a:gd name="connsiteY1-260" fmla="*/ 1472547 h 2124102"/>
                <a:gd name="connsiteX2-261" fmla="*/ 35246 w 2234405"/>
                <a:gd name="connsiteY2-262" fmla="*/ 132742 h 2124102"/>
                <a:gd name="connsiteX3-263" fmla="*/ 2200641 w 2234405"/>
                <a:gd name="connsiteY3-264" fmla="*/ 122582 h 2124102"/>
                <a:gd name="connsiteX4-265" fmla="*/ 1438641 w 2234405"/>
                <a:gd name="connsiteY4-266" fmla="*/ 1472547 h 2124102"/>
                <a:gd name="connsiteX5-267" fmla="*/ 1764418 w 2234405"/>
                <a:gd name="connsiteY5-268" fmla="*/ 1472547 h 2124102"/>
                <a:gd name="connsiteX6-269" fmla="*/ 1112863 w 2234405"/>
                <a:gd name="connsiteY6-270" fmla="*/ 2124102 h 2124102"/>
                <a:gd name="connsiteX7-271" fmla="*/ 461308 w 2234405"/>
                <a:gd name="connsiteY7-272" fmla="*/ 1472547 h 2124102"/>
                <a:gd name="connsiteX0-273" fmla="*/ 454007 w 2237612"/>
                <a:gd name="connsiteY0-274" fmla="*/ 1463820 h 2115375"/>
                <a:gd name="connsiteX1-275" fmla="*/ 779785 w 2237612"/>
                <a:gd name="connsiteY1-276" fmla="*/ 1463820 h 2115375"/>
                <a:gd name="connsiteX2-277" fmla="*/ 27945 w 2237612"/>
                <a:gd name="connsiteY2-278" fmla="*/ 124015 h 2115375"/>
                <a:gd name="connsiteX3-279" fmla="*/ 2193340 w 2237612"/>
                <a:gd name="connsiteY3-280" fmla="*/ 113855 h 2115375"/>
                <a:gd name="connsiteX4-281" fmla="*/ 1431340 w 2237612"/>
                <a:gd name="connsiteY4-282" fmla="*/ 1463820 h 2115375"/>
                <a:gd name="connsiteX5-283" fmla="*/ 1757117 w 2237612"/>
                <a:gd name="connsiteY5-284" fmla="*/ 1463820 h 2115375"/>
                <a:gd name="connsiteX6-285" fmla="*/ 1105562 w 2237612"/>
                <a:gd name="connsiteY6-286" fmla="*/ 2115375 h 2115375"/>
                <a:gd name="connsiteX7-287" fmla="*/ 454007 w 2237612"/>
                <a:gd name="connsiteY7-288" fmla="*/ 1463820 h 2115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37612" h="2115375">
                  <a:moveTo>
                    <a:pt x="454007" y="1463820"/>
                  </a:moveTo>
                  <a:lnTo>
                    <a:pt x="779785" y="1463820"/>
                  </a:lnTo>
                  <a:cubicBezTo>
                    <a:pt x="962665" y="1013832"/>
                    <a:pt x="371473" y="227089"/>
                    <a:pt x="27945" y="124015"/>
                  </a:cubicBezTo>
                  <a:cubicBezTo>
                    <a:pt x="-315583" y="20941"/>
                    <a:pt x="2630001" y="-89126"/>
                    <a:pt x="2193340" y="113855"/>
                  </a:cubicBezTo>
                  <a:cubicBezTo>
                    <a:pt x="1756679" y="316836"/>
                    <a:pt x="1366993" y="952872"/>
                    <a:pt x="1431340" y="1463820"/>
                  </a:cubicBezTo>
                  <a:lnTo>
                    <a:pt x="1757117" y="1463820"/>
                  </a:lnTo>
                  <a:lnTo>
                    <a:pt x="1105562" y="2115375"/>
                  </a:lnTo>
                  <a:lnTo>
                    <a:pt x="454007" y="146382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FF0000">
                    <a:alpha val="0"/>
                  </a:srgbClr>
                </a:gs>
                <a:gs pos="45000">
                  <a:srgbClr val="FF0000">
                    <a:alpha val="28000"/>
                  </a:srgbClr>
                </a:gs>
                <a:gs pos="0">
                  <a:srgbClr val="FF0000">
                    <a:alpha val="88000"/>
                  </a:srgbClr>
                </a:gs>
              </a:gsLst>
              <a:lin ang="162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580743">
                <a:defRPr/>
              </a:pPr>
              <a:endParaRPr lang="zh-CN" altLang="en-US" sz="20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箭头: 下 7">
              <a:extLst>
                <a:ext uri="{FF2B5EF4-FFF2-40B4-BE49-F238E27FC236}">
                  <a16:creationId xmlns:a16="http://schemas.microsoft.com/office/drawing/2014/main" id="{DCDA7EAB-337A-49DD-B5AA-3832ECCD65F1}"/>
                </a:ext>
              </a:extLst>
            </p:cNvPr>
            <p:cNvSpPr/>
            <p:nvPr/>
          </p:nvSpPr>
          <p:spPr>
            <a:xfrm rot="10800000">
              <a:off x="6767971" y="1680934"/>
              <a:ext cx="486879" cy="505323"/>
            </a:xfrm>
            <a:custGeom>
              <a:avLst/>
              <a:gdLst>
                <a:gd name="connsiteX0" fmla="*/ 0 w 1303110"/>
                <a:gd name="connsiteY0" fmla="*/ 974045 h 1625600"/>
                <a:gd name="connsiteX1" fmla="*/ 325778 w 1303110"/>
                <a:gd name="connsiteY1" fmla="*/ 974045 h 1625600"/>
                <a:gd name="connsiteX2" fmla="*/ 325778 w 1303110"/>
                <a:gd name="connsiteY2" fmla="*/ 0 h 1625600"/>
                <a:gd name="connsiteX3" fmla="*/ 977333 w 1303110"/>
                <a:gd name="connsiteY3" fmla="*/ 0 h 1625600"/>
                <a:gd name="connsiteX4" fmla="*/ 977333 w 1303110"/>
                <a:gd name="connsiteY4" fmla="*/ 974045 h 1625600"/>
                <a:gd name="connsiteX5" fmla="*/ 1303110 w 1303110"/>
                <a:gd name="connsiteY5" fmla="*/ 974045 h 1625600"/>
                <a:gd name="connsiteX6" fmla="*/ 651555 w 1303110"/>
                <a:gd name="connsiteY6" fmla="*/ 1625600 h 1625600"/>
                <a:gd name="connsiteX7" fmla="*/ 0 w 1303110"/>
                <a:gd name="connsiteY7" fmla="*/ 974045 h 1625600"/>
                <a:gd name="connsiteX0-1" fmla="*/ 0 w 1363413"/>
                <a:gd name="connsiteY0-2" fmla="*/ 1258525 h 1910080"/>
                <a:gd name="connsiteX1-3" fmla="*/ 325778 w 1363413"/>
                <a:gd name="connsiteY1-4" fmla="*/ 1258525 h 1910080"/>
                <a:gd name="connsiteX2-5" fmla="*/ 325778 w 1363413"/>
                <a:gd name="connsiteY2-6" fmla="*/ 284480 h 1910080"/>
                <a:gd name="connsiteX3-7" fmla="*/ 1363413 w 1363413"/>
                <a:gd name="connsiteY3-8" fmla="*/ 0 h 1910080"/>
                <a:gd name="connsiteX4-9" fmla="*/ 977333 w 1363413"/>
                <a:gd name="connsiteY4-10" fmla="*/ 1258525 h 1910080"/>
                <a:gd name="connsiteX5-11" fmla="*/ 1303110 w 1363413"/>
                <a:gd name="connsiteY5-12" fmla="*/ 1258525 h 1910080"/>
                <a:gd name="connsiteX6-13" fmla="*/ 651555 w 1363413"/>
                <a:gd name="connsiteY6-14" fmla="*/ 1910080 h 1910080"/>
                <a:gd name="connsiteX7-15" fmla="*/ 0 w 1363413"/>
                <a:gd name="connsiteY7-16" fmla="*/ 1258525 h 1910080"/>
                <a:gd name="connsiteX0-17" fmla="*/ 0 w 1482266"/>
                <a:gd name="connsiteY0-18" fmla="*/ 1391552 h 2043107"/>
                <a:gd name="connsiteX1-19" fmla="*/ 325778 w 1482266"/>
                <a:gd name="connsiteY1-20" fmla="*/ 1391552 h 2043107"/>
                <a:gd name="connsiteX2-21" fmla="*/ 325778 w 1482266"/>
                <a:gd name="connsiteY2-22" fmla="*/ 417507 h 2043107"/>
                <a:gd name="connsiteX3-23" fmla="*/ 1363413 w 1482266"/>
                <a:gd name="connsiteY3-24" fmla="*/ 133027 h 2043107"/>
                <a:gd name="connsiteX4-25" fmla="*/ 977333 w 1482266"/>
                <a:gd name="connsiteY4-26" fmla="*/ 1391552 h 2043107"/>
                <a:gd name="connsiteX5-27" fmla="*/ 1303110 w 1482266"/>
                <a:gd name="connsiteY5-28" fmla="*/ 1391552 h 2043107"/>
                <a:gd name="connsiteX6-29" fmla="*/ 651555 w 1482266"/>
                <a:gd name="connsiteY6-30" fmla="*/ 2043107 h 2043107"/>
                <a:gd name="connsiteX7-31" fmla="*/ 0 w 1482266"/>
                <a:gd name="connsiteY7-32" fmla="*/ 1391552 h 2043107"/>
                <a:gd name="connsiteX0-33" fmla="*/ 0 w 1399225"/>
                <a:gd name="connsiteY0-34" fmla="*/ 1363832 h 2015387"/>
                <a:gd name="connsiteX1-35" fmla="*/ 325778 w 1399225"/>
                <a:gd name="connsiteY1-36" fmla="*/ 1363832 h 2015387"/>
                <a:gd name="connsiteX2-37" fmla="*/ 20978 w 1399225"/>
                <a:gd name="connsiteY2-38" fmla="*/ 135787 h 2015387"/>
                <a:gd name="connsiteX3-39" fmla="*/ 1363413 w 1399225"/>
                <a:gd name="connsiteY3-40" fmla="*/ 105307 h 2015387"/>
                <a:gd name="connsiteX4-41" fmla="*/ 977333 w 1399225"/>
                <a:gd name="connsiteY4-42" fmla="*/ 1363832 h 2015387"/>
                <a:gd name="connsiteX5-43" fmla="*/ 1303110 w 1399225"/>
                <a:gd name="connsiteY5-44" fmla="*/ 1363832 h 2015387"/>
                <a:gd name="connsiteX6-45" fmla="*/ 651555 w 1399225"/>
                <a:gd name="connsiteY6-46" fmla="*/ 2015387 h 2015387"/>
                <a:gd name="connsiteX7-47" fmla="*/ 0 w 1399225"/>
                <a:gd name="connsiteY7-48" fmla="*/ 1363832 h 2015387"/>
                <a:gd name="connsiteX0-49" fmla="*/ 42592 w 1441817"/>
                <a:gd name="connsiteY0-50" fmla="*/ 1468262 h 2119817"/>
                <a:gd name="connsiteX1-51" fmla="*/ 368370 w 1441817"/>
                <a:gd name="connsiteY1-52" fmla="*/ 1468262 h 2119817"/>
                <a:gd name="connsiteX2-53" fmla="*/ 63570 w 1441817"/>
                <a:gd name="connsiteY2-54" fmla="*/ 240217 h 2119817"/>
                <a:gd name="connsiteX3-55" fmla="*/ 1406005 w 1441817"/>
                <a:gd name="connsiteY3-56" fmla="*/ 209737 h 2119817"/>
                <a:gd name="connsiteX4-57" fmla="*/ 1019925 w 1441817"/>
                <a:gd name="connsiteY4-58" fmla="*/ 1468262 h 2119817"/>
                <a:gd name="connsiteX5-59" fmla="*/ 1345702 w 1441817"/>
                <a:gd name="connsiteY5-60" fmla="*/ 1468262 h 2119817"/>
                <a:gd name="connsiteX6-61" fmla="*/ 694147 w 1441817"/>
                <a:gd name="connsiteY6-62" fmla="*/ 2119817 h 2119817"/>
                <a:gd name="connsiteX7-63" fmla="*/ 42592 w 1441817"/>
                <a:gd name="connsiteY7-64" fmla="*/ 1468262 h 2119817"/>
                <a:gd name="connsiteX0-65" fmla="*/ 42592 w 1441817"/>
                <a:gd name="connsiteY0-66" fmla="*/ 1468262 h 2119817"/>
                <a:gd name="connsiteX1-67" fmla="*/ 368370 w 1441817"/>
                <a:gd name="connsiteY1-68" fmla="*/ 1468262 h 2119817"/>
                <a:gd name="connsiteX2-69" fmla="*/ 63570 w 1441817"/>
                <a:gd name="connsiteY2-70" fmla="*/ 240217 h 2119817"/>
                <a:gd name="connsiteX3-71" fmla="*/ 1406005 w 1441817"/>
                <a:gd name="connsiteY3-72" fmla="*/ 209737 h 2119817"/>
                <a:gd name="connsiteX4-73" fmla="*/ 1019925 w 1441817"/>
                <a:gd name="connsiteY4-74" fmla="*/ 1468262 h 2119817"/>
                <a:gd name="connsiteX5-75" fmla="*/ 1345702 w 1441817"/>
                <a:gd name="connsiteY5-76" fmla="*/ 1468262 h 2119817"/>
                <a:gd name="connsiteX6-77" fmla="*/ 694147 w 1441817"/>
                <a:gd name="connsiteY6-78" fmla="*/ 2119817 h 2119817"/>
                <a:gd name="connsiteX7-79" fmla="*/ 42592 w 1441817"/>
                <a:gd name="connsiteY7-80" fmla="*/ 1468262 h 2119817"/>
                <a:gd name="connsiteX0-81" fmla="*/ 26862 w 1456381"/>
                <a:gd name="connsiteY0-82" fmla="*/ 1519308 h 2170863"/>
                <a:gd name="connsiteX1-83" fmla="*/ 352640 w 1456381"/>
                <a:gd name="connsiteY1-84" fmla="*/ 1519308 h 2170863"/>
                <a:gd name="connsiteX2-85" fmla="*/ 47840 w 1456381"/>
                <a:gd name="connsiteY2-86" fmla="*/ 291263 h 2170863"/>
                <a:gd name="connsiteX3-87" fmla="*/ 1390275 w 1456381"/>
                <a:gd name="connsiteY3-88" fmla="*/ 260783 h 2170863"/>
                <a:gd name="connsiteX4-89" fmla="*/ 1004195 w 1456381"/>
                <a:gd name="connsiteY4-90" fmla="*/ 1519308 h 2170863"/>
                <a:gd name="connsiteX5-91" fmla="*/ 1329972 w 1456381"/>
                <a:gd name="connsiteY5-92" fmla="*/ 1519308 h 2170863"/>
                <a:gd name="connsiteX6-93" fmla="*/ 678417 w 1456381"/>
                <a:gd name="connsiteY6-94" fmla="*/ 2170863 h 2170863"/>
                <a:gd name="connsiteX7-95" fmla="*/ 26862 w 1456381"/>
                <a:gd name="connsiteY7-96" fmla="*/ 1519308 h 2170863"/>
                <a:gd name="connsiteX0-97" fmla="*/ 42261 w 1438125"/>
                <a:gd name="connsiteY0-98" fmla="*/ 1519308 h 2170863"/>
                <a:gd name="connsiteX1-99" fmla="*/ 368039 w 1438125"/>
                <a:gd name="connsiteY1-100" fmla="*/ 1519308 h 2170863"/>
                <a:gd name="connsiteX2-101" fmla="*/ 63239 w 1438125"/>
                <a:gd name="connsiteY2-102" fmla="*/ 291263 h 2170863"/>
                <a:gd name="connsiteX3-103" fmla="*/ 1405674 w 1438125"/>
                <a:gd name="connsiteY3-104" fmla="*/ 260783 h 2170863"/>
                <a:gd name="connsiteX4-105" fmla="*/ 1019594 w 1438125"/>
                <a:gd name="connsiteY4-106" fmla="*/ 1519308 h 2170863"/>
                <a:gd name="connsiteX5-107" fmla="*/ 1345371 w 1438125"/>
                <a:gd name="connsiteY5-108" fmla="*/ 1519308 h 2170863"/>
                <a:gd name="connsiteX6-109" fmla="*/ 693816 w 1438125"/>
                <a:gd name="connsiteY6-110" fmla="*/ 2170863 h 2170863"/>
                <a:gd name="connsiteX7-111" fmla="*/ 42261 w 1438125"/>
                <a:gd name="connsiteY7-112" fmla="*/ 1519308 h 2170863"/>
                <a:gd name="connsiteX0-113" fmla="*/ 26103 w 1465500"/>
                <a:gd name="connsiteY0-114" fmla="*/ 1530990 h 2182545"/>
                <a:gd name="connsiteX1-115" fmla="*/ 351881 w 1465500"/>
                <a:gd name="connsiteY1-116" fmla="*/ 1530990 h 2182545"/>
                <a:gd name="connsiteX2-117" fmla="*/ 47081 w 1465500"/>
                <a:gd name="connsiteY2-118" fmla="*/ 302945 h 2182545"/>
                <a:gd name="connsiteX3-119" fmla="*/ 1389516 w 1465500"/>
                <a:gd name="connsiteY3-120" fmla="*/ 272465 h 2182545"/>
                <a:gd name="connsiteX4-121" fmla="*/ 1003436 w 1465500"/>
                <a:gd name="connsiteY4-122" fmla="*/ 1530990 h 2182545"/>
                <a:gd name="connsiteX5-123" fmla="*/ 1329213 w 1465500"/>
                <a:gd name="connsiteY5-124" fmla="*/ 1530990 h 2182545"/>
                <a:gd name="connsiteX6-125" fmla="*/ 677658 w 1465500"/>
                <a:gd name="connsiteY6-126" fmla="*/ 2182545 h 2182545"/>
                <a:gd name="connsiteX7-127" fmla="*/ 26103 w 1465500"/>
                <a:gd name="connsiteY7-128" fmla="*/ 1530990 h 2182545"/>
                <a:gd name="connsiteX0-129" fmla="*/ 26103 w 1465500"/>
                <a:gd name="connsiteY0-130" fmla="*/ 1530990 h 2182545"/>
                <a:gd name="connsiteX1-131" fmla="*/ 351881 w 1465500"/>
                <a:gd name="connsiteY1-132" fmla="*/ 1530990 h 2182545"/>
                <a:gd name="connsiteX2-133" fmla="*/ 47081 w 1465500"/>
                <a:gd name="connsiteY2-134" fmla="*/ 302945 h 2182545"/>
                <a:gd name="connsiteX3-135" fmla="*/ 1389516 w 1465500"/>
                <a:gd name="connsiteY3-136" fmla="*/ 272465 h 2182545"/>
                <a:gd name="connsiteX4-137" fmla="*/ 1003436 w 1465500"/>
                <a:gd name="connsiteY4-138" fmla="*/ 1530990 h 2182545"/>
                <a:gd name="connsiteX5-139" fmla="*/ 1329213 w 1465500"/>
                <a:gd name="connsiteY5-140" fmla="*/ 1530990 h 2182545"/>
                <a:gd name="connsiteX6-141" fmla="*/ 677658 w 1465500"/>
                <a:gd name="connsiteY6-142" fmla="*/ 2182545 h 2182545"/>
                <a:gd name="connsiteX7-143" fmla="*/ 26103 w 1465500"/>
                <a:gd name="connsiteY7-144" fmla="*/ 1530990 h 2182545"/>
                <a:gd name="connsiteX0-145" fmla="*/ 26103 w 1465500"/>
                <a:gd name="connsiteY0-146" fmla="*/ 1530990 h 2182545"/>
                <a:gd name="connsiteX1-147" fmla="*/ 351881 w 1465500"/>
                <a:gd name="connsiteY1-148" fmla="*/ 1530990 h 2182545"/>
                <a:gd name="connsiteX2-149" fmla="*/ 47081 w 1465500"/>
                <a:gd name="connsiteY2-150" fmla="*/ 302945 h 2182545"/>
                <a:gd name="connsiteX3-151" fmla="*/ 1389516 w 1465500"/>
                <a:gd name="connsiteY3-152" fmla="*/ 272465 h 2182545"/>
                <a:gd name="connsiteX4-153" fmla="*/ 1003436 w 1465500"/>
                <a:gd name="connsiteY4-154" fmla="*/ 1530990 h 2182545"/>
                <a:gd name="connsiteX5-155" fmla="*/ 1329213 w 1465500"/>
                <a:gd name="connsiteY5-156" fmla="*/ 1530990 h 2182545"/>
                <a:gd name="connsiteX6-157" fmla="*/ 677658 w 1465500"/>
                <a:gd name="connsiteY6-158" fmla="*/ 2182545 h 2182545"/>
                <a:gd name="connsiteX7-159" fmla="*/ 26103 w 1465500"/>
                <a:gd name="connsiteY7-160" fmla="*/ 1530990 h 2182545"/>
                <a:gd name="connsiteX0-161" fmla="*/ 23554 w 1787251"/>
                <a:gd name="connsiteY0-162" fmla="*/ 1389202 h 2040757"/>
                <a:gd name="connsiteX1-163" fmla="*/ 349332 w 1787251"/>
                <a:gd name="connsiteY1-164" fmla="*/ 1389202 h 2040757"/>
                <a:gd name="connsiteX2-165" fmla="*/ 44532 w 1787251"/>
                <a:gd name="connsiteY2-166" fmla="*/ 161157 h 2040757"/>
                <a:gd name="connsiteX3-167" fmla="*/ 1701927 w 1787251"/>
                <a:gd name="connsiteY3-168" fmla="*/ 262757 h 2040757"/>
                <a:gd name="connsiteX4-169" fmla="*/ 1000887 w 1787251"/>
                <a:gd name="connsiteY4-170" fmla="*/ 1389202 h 2040757"/>
                <a:gd name="connsiteX5-171" fmla="*/ 1326664 w 1787251"/>
                <a:gd name="connsiteY5-172" fmla="*/ 1389202 h 2040757"/>
                <a:gd name="connsiteX6-173" fmla="*/ 675109 w 1787251"/>
                <a:gd name="connsiteY6-174" fmla="*/ 2040757 h 2040757"/>
                <a:gd name="connsiteX7-175" fmla="*/ 23554 w 1787251"/>
                <a:gd name="connsiteY7-176" fmla="*/ 1389202 h 2040757"/>
                <a:gd name="connsiteX0-177" fmla="*/ 385819 w 2096788"/>
                <a:gd name="connsiteY0-178" fmla="*/ 1378043 h 2029598"/>
                <a:gd name="connsiteX1-179" fmla="*/ 711597 w 2096788"/>
                <a:gd name="connsiteY1-180" fmla="*/ 1378043 h 2029598"/>
                <a:gd name="connsiteX2-181" fmla="*/ 30877 w 2096788"/>
                <a:gd name="connsiteY2-182" fmla="*/ 89038 h 2029598"/>
                <a:gd name="connsiteX3-183" fmla="*/ 2064192 w 2096788"/>
                <a:gd name="connsiteY3-184" fmla="*/ 251598 h 2029598"/>
                <a:gd name="connsiteX4-185" fmla="*/ 1363152 w 2096788"/>
                <a:gd name="connsiteY4-186" fmla="*/ 1378043 h 2029598"/>
                <a:gd name="connsiteX5-187" fmla="*/ 1688929 w 2096788"/>
                <a:gd name="connsiteY5-188" fmla="*/ 1378043 h 2029598"/>
                <a:gd name="connsiteX6-189" fmla="*/ 1037374 w 2096788"/>
                <a:gd name="connsiteY6-190" fmla="*/ 2029598 h 2029598"/>
                <a:gd name="connsiteX7-191" fmla="*/ 385819 w 2096788"/>
                <a:gd name="connsiteY7-192" fmla="*/ 1378043 h 2029598"/>
                <a:gd name="connsiteX0-193" fmla="*/ 447268 w 2158237"/>
                <a:gd name="connsiteY0-194" fmla="*/ 1387073 h 2038628"/>
                <a:gd name="connsiteX1-195" fmla="*/ 773046 w 2158237"/>
                <a:gd name="connsiteY1-196" fmla="*/ 1387073 h 2038628"/>
                <a:gd name="connsiteX2-197" fmla="*/ 92326 w 2158237"/>
                <a:gd name="connsiteY2-198" fmla="*/ 98068 h 2038628"/>
                <a:gd name="connsiteX3-199" fmla="*/ 2125641 w 2158237"/>
                <a:gd name="connsiteY3-200" fmla="*/ 260628 h 2038628"/>
                <a:gd name="connsiteX4-201" fmla="*/ 1424601 w 2158237"/>
                <a:gd name="connsiteY4-202" fmla="*/ 1387073 h 2038628"/>
                <a:gd name="connsiteX5-203" fmla="*/ 1750378 w 2158237"/>
                <a:gd name="connsiteY5-204" fmla="*/ 1387073 h 2038628"/>
                <a:gd name="connsiteX6-205" fmla="*/ 1098823 w 2158237"/>
                <a:gd name="connsiteY6-206" fmla="*/ 2038628 h 2038628"/>
                <a:gd name="connsiteX7-207" fmla="*/ 447268 w 2158237"/>
                <a:gd name="connsiteY7-208" fmla="*/ 1387073 h 2038628"/>
                <a:gd name="connsiteX0-209" fmla="*/ 388212 w 2158477"/>
                <a:gd name="connsiteY0-210" fmla="*/ 1487059 h 2138614"/>
                <a:gd name="connsiteX1-211" fmla="*/ 713990 w 2158477"/>
                <a:gd name="connsiteY1-212" fmla="*/ 1487059 h 2138614"/>
                <a:gd name="connsiteX2-213" fmla="*/ 33270 w 2158477"/>
                <a:gd name="connsiteY2-214" fmla="*/ 198054 h 2138614"/>
                <a:gd name="connsiteX3-215" fmla="*/ 2127545 w 2158477"/>
                <a:gd name="connsiteY3-216" fmla="*/ 137094 h 2138614"/>
                <a:gd name="connsiteX4-217" fmla="*/ 1365545 w 2158477"/>
                <a:gd name="connsiteY4-218" fmla="*/ 1487059 h 2138614"/>
                <a:gd name="connsiteX5-219" fmla="*/ 1691322 w 2158477"/>
                <a:gd name="connsiteY5-220" fmla="*/ 1487059 h 2138614"/>
                <a:gd name="connsiteX6-221" fmla="*/ 1039767 w 2158477"/>
                <a:gd name="connsiteY6-222" fmla="*/ 2138614 h 2138614"/>
                <a:gd name="connsiteX7-223" fmla="*/ 388212 w 2158477"/>
                <a:gd name="connsiteY7-224" fmla="*/ 1487059 h 2138614"/>
                <a:gd name="connsiteX0-225" fmla="*/ 388212 w 2150483"/>
                <a:gd name="connsiteY0-226" fmla="*/ 1482851 h 2134406"/>
                <a:gd name="connsiteX1-227" fmla="*/ 713990 w 2150483"/>
                <a:gd name="connsiteY1-228" fmla="*/ 1482851 h 2134406"/>
                <a:gd name="connsiteX2-229" fmla="*/ 33270 w 2150483"/>
                <a:gd name="connsiteY2-230" fmla="*/ 193846 h 2134406"/>
                <a:gd name="connsiteX3-231" fmla="*/ 2127545 w 2150483"/>
                <a:gd name="connsiteY3-232" fmla="*/ 132886 h 2134406"/>
                <a:gd name="connsiteX4-233" fmla="*/ 1365545 w 2150483"/>
                <a:gd name="connsiteY4-234" fmla="*/ 1482851 h 2134406"/>
                <a:gd name="connsiteX5-235" fmla="*/ 1691322 w 2150483"/>
                <a:gd name="connsiteY5-236" fmla="*/ 1482851 h 2134406"/>
                <a:gd name="connsiteX6-237" fmla="*/ 1039767 w 2150483"/>
                <a:gd name="connsiteY6-238" fmla="*/ 2134406 h 2134406"/>
                <a:gd name="connsiteX7-239" fmla="*/ 388212 w 2150483"/>
                <a:gd name="connsiteY7-240" fmla="*/ 1482851 h 2134406"/>
                <a:gd name="connsiteX0-241" fmla="*/ 457535 w 2230632"/>
                <a:gd name="connsiteY0-242" fmla="*/ 1513068 h 2164623"/>
                <a:gd name="connsiteX1-243" fmla="*/ 783313 w 2230632"/>
                <a:gd name="connsiteY1-244" fmla="*/ 1513068 h 2164623"/>
                <a:gd name="connsiteX2-245" fmla="*/ 31473 w 2230632"/>
                <a:gd name="connsiteY2-246" fmla="*/ 173263 h 2164623"/>
                <a:gd name="connsiteX3-247" fmla="*/ 2196868 w 2230632"/>
                <a:gd name="connsiteY3-248" fmla="*/ 163103 h 2164623"/>
                <a:gd name="connsiteX4-249" fmla="*/ 1434868 w 2230632"/>
                <a:gd name="connsiteY4-250" fmla="*/ 1513068 h 2164623"/>
                <a:gd name="connsiteX5-251" fmla="*/ 1760645 w 2230632"/>
                <a:gd name="connsiteY5-252" fmla="*/ 1513068 h 2164623"/>
                <a:gd name="connsiteX6-253" fmla="*/ 1109090 w 2230632"/>
                <a:gd name="connsiteY6-254" fmla="*/ 2164623 h 2164623"/>
                <a:gd name="connsiteX7-255" fmla="*/ 457535 w 2230632"/>
                <a:gd name="connsiteY7-256" fmla="*/ 1513068 h 2164623"/>
                <a:gd name="connsiteX0-257" fmla="*/ 461308 w 2234405"/>
                <a:gd name="connsiteY0-258" fmla="*/ 1472547 h 2124102"/>
                <a:gd name="connsiteX1-259" fmla="*/ 787086 w 2234405"/>
                <a:gd name="connsiteY1-260" fmla="*/ 1472547 h 2124102"/>
                <a:gd name="connsiteX2-261" fmla="*/ 35246 w 2234405"/>
                <a:gd name="connsiteY2-262" fmla="*/ 132742 h 2124102"/>
                <a:gd name="connsiteX3-263" fmla="*/ 2200641 w 2234405"/>
                <a:gd name="connsiteY3-264" fmla="*/ 122582 h 2124102"/>
                <a:gd name="connsiteX4-265" fmla="*/ 1438641 w 2234405"/>
                <a:gd name="connsiteY4-266" fmla="*/ 1472547 h 2124102"/>
                <a:gd name="connsiteX5-267" fmla="*/ 1764418 w 2234405"/>
                <a:gd name="connsiteY5-268" fmla="*/ 1472547 h 2124102"/>
                <a:gd name="connsiteX6-269" fmla="*/ 1112863 w 2234405"/>
                <a:gd name="connsiteY6-270" fmla="*/ 2124102 h 2124102"/>
                <a:gd name="connsiteX7-271" fmla="*/ 461308 w 2234405"/>
                <a:gd name="connsiteY7-272" fmla="*/ 1472547 h 2124102"/>
                <a:gd name="connsiteX0-273" fmla="*/ 454007 w 2237612"/>
                <a:gd name="connsiteY0-274" fmla="*/ 1463820 h 2115375"/>
                <a:gd name="connsiteX1-275" fmla="*/ 779785 w 2237612"/>
                <a:gd name="connsiteY1-276" fmla="*/ 1463820 h 2115375"/>
                <a:gd name="connsiteX2-277" fmla="*/ 27945 w 2237612"/>
                <a:gd name="connsiteY2-278" fmla="*/ 124015 h 2115375"/>
                <a:gd name="connsiteX3-279" fmla="*/ 2193340 w 2237612"/>
                <a:gd name="connsiteY3-280" fmla="*/ 113855 h 2115375"/>
                <a:gd name="connsiteX4-281" fmla="*/ 1431340 w 2237612"/>
                <a:gd name="connsiteY4-282" fmla="*/ 1463820 h 2115375"/>
                <a:gd name="connsiteX5-283" fmla="*/ 1757117 w 2237612"/>
                <a:gd name="connsiteY5-284" fmla="*/ 1463820 h 2115375"/>
                <a:gd name="connsiteX6-285" fmla="*/ 1105562 w 2237612"/>
                <a:gd name="connsiteY6-286" fmla="*/ 2115375 h 2115375"/>
                <a:gd name="connsiteX7-287" fmla="*/ 454007 w 2237612"/>
                <a:gd name="connsiteY7-288" fmla="*/ 1463820 h 2115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37612" h="2115375">
                  <a:moveTo>
                    <a:pt x="454007" y="1463820"/>
                  </a:moveTo>
                  <a:lnTo>
                    <a:pt x="779785" y="1463820"/>
                  </a:lnTo>
                  <a:cubicBezTo>
                    <a:pt x="962665" y="1013832"/>
                    <a:pt x="371473" y="227089"/>
                    <a:pt x="27945" y="124015"/>
                  </a:cubicBezTo>
                  <a:cubicBezTo>
                    <a:pt x="-315583" y="20941"/>
                    <a:pt x="2630001" y="-89126"/>
                    <a:pt x="2193340" y="113855"/>
                  </a:cubicBezTo>
                  <a:cubicBezTo>
                    <a:pt x="1756679" y="316836"/>
                    <a:pt x="1366993" y="952872"/>
                    <a:pt x="1431340" y="1463820"/>
                  </a:cubicBezTo>
                  <a:lnTo>
                    <a:pt x="1757117" y="1463820"/>
                  </a:lnTo>
                  <a:lnTo>
                    <a:pt x="1105562" y="2115375"/>
                  </a:lnTo>
                  <a:lnTo>
                    <a:pt x="454007" y="146382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FF0000">
                    <a:alpha val="0"/>
                  </a:srgbClr>
                </a:gs>
                <a:gs pos="45000">
                  <a:srgbClr val="FF0000">
                    <a:alpha val="28000"/>
                  </a:srgbClr>
                </a:gs>
                <a:gs pos="0">
                  <a:srgbClr val="FF0000">
                    <a:alpha val="88000"/>
                  </a:srgbClr>
                </a:gs>
              </a:gsLst>
              <a:lin ang="162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580743">
                <a:defRPr/>
              </a:pPr>
              <a:endParaRPr lang="zh-CN" altLang="en-US" sz="20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箭头: 下 7">
              <a:extLst>
                <a:ext uri="{FF2B5EF4-FFF2-40B4-BE49-F238E27FC236}">
                  <a16:creationId xmlns:a16="http://schemas.microsoft.com/office/drawing/2014/main" id="{4AC8E54E-E14B-46FE-9E17-06CC294B4B8D}"/>
                </a:ext>
              </a:extLst>
            </p:cNvPr>
            <p:cNvSpPr/>
            <p:nvPr/>
          </p:nvSpPr>
          <p:spPr>
            <a:xfrm rot="10800000">
              <a:off x="8985996" y="1680934"/>
              <a:ext cx="486879" cy="505323"/>
            </a:xfrm>
            <a:custGeom>
              <a:avLst/>
              <a:gdLst>
                <a:gd name="connsiteX0" fmla="*/ 0 w 1303110"/>
                <a:gd name="connsiteY0" fmla="*/ 974045 h 1625600"/>
                <a:gd name="connsiteX1" fmla="*/ 325778 w 1303110"/>
                <a:gd name="connsiteY1" fmla="*/ 974045 h 1625600"/>
                <a:gd name="connsiteX2" fmla="*/ 325778 w 1303110"/>
                <a:gd name="connsiteY2" fmla="*/ 0 h 1625600"/>
                <a:gd name="connsiteX3" fmla="*/ 977333 w 1303110"/>
                <a:gd name="connsiteY3" fmla="*/ 0 h 1625600"/>
                <a:gd name="connsiteX4" fmla="*/ 977333 w 1303110"/>
                <a:gd name="connsiteY4" fmla="*/ 974045 h 1625600"/>
                <a:gd name="connsiteX5" fmla="*/ 1303110 w 1303110"/>
                <a:gd name="connsiteY5" fmla="*/ 974045 h 1625600"/>
                <a:gd name="connsiteX6" fmla="*/ 651555 w 1303110"/>
                <a:gd name="connsiteY6" fmla="*/ 1625600 h 1625600"/>
                <a:gd name="connsiteX7" fmla="*/ 0 w 1303110"/>
                <a:gd name="connsiteY7" fmla="*/ 974045 h 1625600"/>
                <a:gd name="connsiteX0-1" fmla="*/ 0 w 1363413"/>
                <a:gd name="connsiteY0-2" fmla="*/ 1258525 h 1910080"/>
                <a:gd name="connsiteX1-3" fmla="*/ 325778 w 1363413"/>
                <a:gd name="connsiteY1-4" fmla="*/ 1258525 h 1910080"/>
                <a:gd name="connsiteX2-5" fmla="*/ 325778 w 1363413"/>
                <a:gd name="connsiteY2-6" fmla="*/ 284480 h 1910080"/>
                <a:gd name="connsiteX3-7" fmla="*/ 1363413 w 1363413"/>
                <a:gd name="connsiteY3-8" fmla="*/ 0 h 1910080"/>
                <a:gd name="connsiteX4-9" fmla="*/ 977333 w 1363413"/>
                <a:gd name="connsiteY4-10" fmla="*/ 1258525 h 1910080"/>
                <a:gd name="connsiteX5-11" fmla="*/ 1303110 w 1363413"/>
                <a:gd name="connsiteY5-12" fmla="*/ 1258525 h 1910080"/>
                <a:gd name="connsiteX6-13" fmla="*/ 651555 w 1363413"/>
                <a:gd name="connsiteY6-14" fmla="*/ 1910080 h 1910080"/>
                <a:gd name="connsiteX7-15" fmla="*/ 0 w 1363413"/>
                <a:gd name="connsiteY7-16" fmla="*/ 1258525 h 1910080"/>
                <a:gd name="connsiteX0-17" fmla="*/ 0 w 1482266"/>
                <a:gd name="connsiteY0-18" fmla="*/ 1391552 h 2043107"/>
                <a:gd name="connsiteX1-19" fmla="*/ 325778 w 1482266"/>
                <a:gd name="connsiteY1-20" fmla="*/ 1391552 h 2043107"/>
                <a:gd name="connsiteX2-21" fmla="*/ 325778 w 1482266"/>
                <a:gd name="connsiteY2-22" fmla="*/ 417507 h 2043107"/>
                <a:gd name="connsiteX3-23" fmla="*/ 1363413 w 1482266"/>
                <a:gd name="connsiteY3-24" fmla="*/ 133027 h 2043107"/>
                <a:gd name="connsiteX4-25" fmla="*/ 977333 w 1482266"/>
                <a:gd name="connsiteY4-26" fmla="*/ 1391552 h 2043107"/>
                <a:gd name="connsiteX5-27" fmla="*/ 1303110 w 1482266"/>
                <a:gd name="connsiteY5-28" fmla="*/ 1391552 h 2043107"/>
                <a:gd name="connsiteX6-29" fmla="*/ 651555 w 1482266"/>
                <a:gd name="connsiteY6-30" fmla="*/ 2043107 h 2043107"/>
                <a:gd name="connsiteX7-31" fmla="*/ 0 w 1482266"/>
                <a:gd name="connsiteY7-32" fmla="*/ 1391552 h 2043107"/>
                <a:gd name="connsiteX0-33" fmla="*/ 0 w 1399225"/>
                <a:gd name="connsiteY0-34" fmla="*/ 1363832 h 2015387"/>
                <a:gd name="connsiteX1-35" fmla="*/ 325778 w 1399225"/>
                <a:gd name="connsiteY1-36" fmla="*/ 1363832 h 2015387"/>
                <a:gd name="connsiteX2-37" fmla="*/ 20978 w 1399225"/>
                <a:gd name="connsiteY2-38" fmla="*/ 135787 h 2015387"/>
                <a:gd name="connsiteX3-39" fmla="*/ 1363413 w 1399225"/>
                <a:gd name="connsiteY3-40" fmla="*/ 105307 h 2015387"/>
                <a:gd name="connsiteX4-41" fmla="*/ 977333 w 1399225"/>
                <a:gd name="connsiteY4-42" fmla="*/ 1363832 h 2015387"/>
                <a:gd name="connsiteX5-43" fmla="*/ 1303110 w 1399225"/>
                <a:gd name="connsiteY5-44" fmla="*/ 1363832 h 2015387"/>
                <a:gd name="connsiteX6-45" fmla="*/ 651555 w 1399225"/>
                <a:gd name="connsiteY6-46" fmla="*/ 2015387 h 2015387"/>
                <a:gd name="connsiteX7-47" fmla="*/ 0 w 1399225"/>
                <a:gd name="connsiteY7-48" fmla="*/ 1363832 h 2015387"/>
                <a:gd name="connsiteX0-49" fmla="*/ 42592 w 1441817"/>
                <a:gd name="connsiteY0-50" fmla="*/ 1468262 h 2119817"/>
                <a:gd name="connsiteX1-51" fmla="*/ 368370 w 1441817"/>
                <a:gd name="connsiteY1-52" fmla="*/ 1468262 h 2119817"/>
                <a:gd name="connsiteX2-53" fmla="*/ 63570 w 1441817"/>
                <a:gd name="connsiteY2-54" fmla="*/ 240217 h 2119817"/>
                <a:gd name="connsiteX3-55" fmla="*/ 1406005 w 1441817"/>
                <a:gd name="connsiteY3-56" fmla="*/ 209737 h 2119817"/>
                <a:gd name="connsiteX4-57" fmla="*/ 1019925 w 1441817"/>
                <a:gd name="connsiteY4-58" fmla="*/ 1468262 h 2119817"/>
                <a:gd name="connsiteX5-59" fmla="*/ 1345702 w 1441817"/>
                <a:gd name="connsiteY5-60" fmla="*/ 1468262 h 2119817"/>
                <a:gd name="connsiteX6-61" fmla="*/ 694147 w 1441817"/>
                <a:gd name="connsiteY6-62" fmla="*/ 2119817 h 2119817"/>
                <a:gd name="connsiteX7-63" fmla="*/ 42592 w 1441817"/>
                <a:gd name="connsiteY7-64" fmla="*/ 1468262 h 2119817"/>
                <a:gd name="connsiteX0-65" fmla="*/ 42592 w 1441817"/>
                <a:gd name="connsiteY0-66" fmla="*/ 1468262 h 2119817"/>
                <a:gd name="connsiteX1-67" fmla="*/ 368370 w 1441817"/>
                <a:gd name="connsiteY1-68" fmla="*/ 1468262 h 2119817"/>
                <a:gd name="connsiteX2-69" fmla="*/ 63570 w 1441817"/>
                <a:gd name="connsiteY2-70" fmla="*/ 240217 h 2119817"/>
                <a:gd name="connsiteX3-71" fmla="*/ 1406005 w 1441817"/>
                <a:gd name="connsiteY3-72" fmla="*/ 209737 h 2119817"/>
                <a:gd name="connsiteX4-73" fmla="*/ 1019925 w 1441817"/>
                <a:gd name="connsiteY4-74" fmla="*/ 1468262 h 2119817"/>
                <a:gd name="connsiteX5-75" fmla="*/ 1345702 w 1441817"/>
                <a:gd name="connsiteY5-76" fmla="*/ 1468262 h 2119817"/>
                <a:gd name="connsiteX6-77" fmla="*/ 694147 w 1441817"/>
                <a:gd name="connsiteY6-78" fmla="*/ 2119817 h 2119817"/>
                <a:gd name="connsiteX7-79" fmla="*/ 42592 w 1441817"/>
                <a:gd name="connsiteY7-80" fmla="*/ 1468262 h 2119817"/>
                <a:gd name="connsiteX0-81" fmla="*/ 26862 w 1456381"/>
                <a:gd name="connsiteY0-82" fmla="*/ 1519308 h 2170863"/>
                <a:gd name="connsiteX1-83" fmla="*/ 352640 w 1456381"/>
                <a:gd name="connsiteY1-84" fmla="*/ 1519308 h 2170863"/>
                <a:gd name="connsiteX2-85" fmla="*/ 47840 w 1456381"/>
                <a:gd name="connsiteY2-86" fmla="*/ 291263 h 2170863"/>
                <a:gd name="connsiteX3-87" fmla="*/ 1390275 w 1456381"/>
                <a:gd name="connsiteY3-88" fmla="*/ 260783 h 2170863"/>
                <a:gd name="connsiteX4-89" fmla="*/ 1004195 w 1456381"/>
                <a:gd name="connsiteY4-90" fmla="*/ 1519308 h 2170863"/>
                <a:gd name="connsiteX5-91" fmla="*/ 1329972 w 1456381"/>
                <a:gd name="connsiteY5-92" fmla="*/ 1519308 h 2170863"/>
                <a:gd name="connsiteX6-93" fmla="*/ 678417 w 1456381"/>
                <a:gd name="connsiteY6-94" fmla="*/ 2170863 h 2170863"/>
                <a:gd name="connsiteX7-95" fmla="*/ 26862 w 1456381"/>
                <a:gd name="connsiteY7-96" fmla="*/ 1519308 h 2170863"/>
                <a:gd name="connsiteX0-97" fmla="*/ 42261 w 1438125"/>
                <a:gd name="connsiteY0-98" fmla="*/ 1519308 h 2170863"/>
                <a:gd name="connsiteX1-99" fmla="*/ 368039 w 1438125"/>
                <a:gd name="connsiteY1-100" fmla="*/ 1519308 h 2170863"/>
                <a:gd name="connsiteX2-101" fmla="*/ 63239 w 1438125"/>
                <a:gd name="connsiteY2-102" fmla="*/ 291263 h 2170863"/>
                <a:gd name="connsiteX3-103" fmla="*/ 1405674 w 1438125"/>
                <a:gd name="connsiteY3-104" fmla="*/ 260783 h 2170863"/>
                <a:gd name="connsiteX4-105" fmla="*/ 1019594 w 1438125"/>
                <a:gd name="connsiteY4-106" fmla="*/ 1519308 h 2170863"/>
                <a:gd name="connsiteX5-107" fmla="*/ 1345371 w 1438125"/>
                <a:gd name="connsiteY5-108" fmla="*/ 1519308 h 2170863"/>
                <a:gd name="connsiteX6-109" fmla="*/ 693816 w 1438125"/>
                <a:gd name="connsiteY6-110" fmla="*/ 2170863 h 2170863"/>
                <a:gd name="connsiteX7-111" fmla="*/ 42261 w 1438125"/>
                <a:gd name="connsiteY7-112" fmla="*/ 1519308 h 2170863"/>
                <a:gd name="connsiteX0-113" fmla="*/ 26103 w 1465500"/>
                <a:gd name="connsiteY0-114" fmla="*/ 1530990 h 2182545"/>
                <a:gd name="connsiteX1-115" fmla="*/ 351881 w 1465500"/>
                <a:gd name="connsiteY1-116" fmla="*/ 1530990 h 2182545"/>
                <a:gd name="connsiteX2-117" fmla="*/ 47081 w 1465500"/>
                <a:gd name="connsiteY2-118" fmla="*/ 302945 h 2182545"/>
                <a:gd name="connsiteX3-119" fmla="*/ 1389516 w 1465500"/>
                <a:gd name="connsiteY3-120" fmla="*/ 272465 h 2182545"/>
                <a:gd name="connsiteX4-121" fmla="*/ 1003436 w 1465500"/>
                <a:gd name="connsiteY4-122" fmla="*/ 1530990 h 2182545"/>
                <a:gd name="connsiteX5-123" fmla="*/ 1329213 w 1465500"/>
                <a:gd name="connsiteY5-124" fmla="*/ 1530990 h 2182545"/>
                <a:gd name="connsiteX6-125" fmla="*/ 677658 w 1465500"/>
                <a:gd name="connsiteY6-126" fmla="*/ 2182545 h 2182545"/>
                <a:gd name="connsiteX7-127" fmla="*/ 26103 w 1465500"/>
                <a:gd name="connsiteY7-128" fmla="*/ 1530990 h 2182545"/>
                <a:gd name="connsiteX0-129" fmla="*/ 26103 w 1465500"/>
                <a:gd name="connsiteY0-130" fmla="*/ 1530990 h 2182545"/>
                <a:gd name="connsiteX1-131" fmla="*/ 351881 w 1465500"/>
                <a:gd name="connsiteY1-132" fmla="*/ 1530990 h 2182545"/>
                <a:gd name="connsiteX2-133" fmla="*/ 47081 w 1465500"/>
                <a:gd name="connsiteY2-134" fmla="*/ 302945 h 2182545"/>
                <a:gd name="connsiteX3-135" fmla="*/ 1389516 w 1465500"/>
                <a:gd name="connsiteY3-136" fmla="*/ 272465 h 2182545"/>
                <a:gd name="connsiteX4-137" fmla="*/ 1003436 w 1465500"/>
                <a:gd name="connsiteY4-138" fmla="*/ 1530990 h 2182545"/>
                <a:gd name="connsiteX5-139" fmla="*/ 1329213 w 1465500"/>
                <a:gd name="connsiteY5-140" fmla="*/ 1530990 h 2182545"/>
                <a:gd name="connsiteX6-141" fmla="*/ 677658 w 1465500"/>
                <a:gd name="connsiteY6-142" fmla="*/ 2182545 h 2182545"/>
                <a:gd name="connsiteX7-143" fmla="*/ 26103 w 1465500"/>
                <a:gd name="connsiteY7-144" fmla="*/ 1530990 h 2182545"/>
                <a:gd name="connsiteX0-145" fmla="*/ 26103 w 1465500"/>
                <a:gd name="connsiteY0-146" fmla="*/ 1530990 h 2182545"/>
                <a:gd name="connsiteX1-147" fmla="*/ 351881 w 1465500"/>
                <a:gd name="connsiteY1-148" fmla="*/ 1530990 h 2182545"/>
                <a:gd name="connsiteX2-149" fmla="*/ 47081 w 1465500"/>
                <a:gd name="connsiteY2-150" fmla="*/ 302945 h 2182545"/>
                <a:gd name="connsiteX3-151" fmla="*/ 1389516 w 1465500"/>
                <a:gd name="connsiteY3-152" fmla="*/ 272465 h 2182545"/>
                <a:gd name="connsiteX4-153" fmla="*/ 1003436 w 1465500"/>
                <a:gd name="connsiteY4-154" fmla="*/ 1530990 h 2182545"/>
                <a:gd name="connsiteX5-155" fmla="*/ 1329213 w 1465500"/>
                <a:gd name="connsiteY5-156" fmla="*/ 1530990 h 2182545"/>
                <a:gd name="connsiteX6-157" fmla="*/ 677658 w 1465500"/>
                <a:gd name="connsiteY6-158" fmla="*/ 2182545 h 2182545"/>
                <a:gd name="connsiteX7-159" fmla="*/ 26103 w 1465500"/>
                <a:gd name="connsiteY7-160" fmla="*/ 1530990 h 2182545"/>
                <a:gd name="connsiteX0-161" fmla="*/ 23554 w 1787251"/>
                <a:gd name="connsiteY0-162" fmla="*/ 1389202 h 2040757"/>
                <a:gd name="connsiteX1-163" fmla="*/ 349332 w 1787251"/>
                <a:gd name="connsiteY1-164" fmla="*/ 1389202 h 2040757"/>
                <a:gd name="connsiteX2-165" fmla="*/ 44532 w 1787251"/>
                <a:gd name="connsiteY2-166" fmla="*/ 161157 h 2040757"/>
                <a:gd name="connsiteX3-167" fmla="*/ 1701927 w 1787251"/>
                <a:gd name="connsiteY3-168" fmla="*/ 262757 h 2040757"/>
                <a:gd name="connsiteX4-169" fmla="*/ 1000887 w 1787251"/>
                <a:gd name="connsiteY4-170" fmla="*/ 1389202 h 2040757"/>
                <a:gd name="connsiteX5-171" fmla="*/ 1326664 w 1787251"/>
                <a:gd name="connsiteY5-172" fmla="*/ 1389202 h 2040757"/>
                <a:gd name="connsiteX6-173" fmla="*/ 675109 w 1787251"/>
                <a:gd name="connsiteY6-174" fmla="*/ 2040757 h 2040757"/>
                <a:gd name="connsiteX7-175" fmla="*/ 23554 w 1787251"/>
                <a:gd name="connsiteY7-176" fmla="*/ 1389202 h 2040757"/>
                <a:gd name="connsiteX0-177" fmla="*/ 385819 w 2096788"/>
                <a:gd name="connsiteY0-178" fmla="*/ 1378043 h 2029598"/>
                <a:gd name="connsiteX1-179" fmla="*/ 711597 w 2096788"/>
                <a:gd name="connsiteY1-180" fmla="*/ 1378043 h 2029598"/>
                <a:gd name="connsiteX2-181" fmla="*/ 30877 w 2096788"/>
                <a:gd name="connsiteY2-182" fmla="*/ 89038 h 2029598"/>
                <a:gd name="connsiteX3-183" fmla="*/ 2064192 w 2096788"/>
                <a:gd name="connsiteY3-184" fmla="*/ 251598 h 2029598"/>
                <a:gd name="connsiteX4-185" fmla="*/ 1363152 w 2096788"/>
                <a:gd name="connsiteY4-186" fmla="*/ 1378043 h 2029598"/>
                <a:gd name="connsiteX5-187" fmla="*/ 1688929 w 2096788"/>
                <a:gd name="connsiteY5-188" fmla="*/ 1378043 h 2029598"/>
                <a:gd name="connsiteX6-189" fmla="*/ 1037374 w 2096788"/>
                <a:gd name="connsiteY6-190" fmla="*/ 2029598 h 2029598"/>
                <a:gd name="connsiteX7-191" fmla="*/ 385819 w 2096788"/>
                <a:gd name="connsiteY7-192" fmla="*/ 1378043 h 2029598"/>
                <a:gd name="connsiteX0-193" fmla="*/ 447268 w 2158237"/>
                <a:gd name="connsiteY0-194" fmla="*/ 1387073 h 2038628"/>
                <a:gd name="connsiteX1-195" fmla="*/ 773046 w 2158237"/>
                <a:gd name="connsiteY1-196" fmla="*/ 1387073 h 2038628"/>
                <a:gd name="connsiteX2-197" fmla="*/ 92326 w 2158237"/>
                <a:gd name="connsiteY2-198" fmla="*/ 98068 h 2038628"/>
                <a:gd name="connsiteX3-199" fmla="*/ 2125641 w 2158237"/>
                <a:gd name="connsiteY3-200" fmla="*/ 260628 h 2038628"/>
                <a:gd name="connsiteX4-201" fmla="*/ 1424601 w 2158237"/>
                <a:gd name="connsiteY4-202" fmla="*/ 1387073 h 2038628"/>
                <a:gd name="connsiteX5-203" fmla="*/ 1750378 w 2158237"/>
                <a:gd name="connsiteY5-204" fmla="*/ 1387073 h 2038628"/>
                <a:gd name="connsiteX6-205" fmla="*/ 1098823 w 2158237"/>
                <a:gd name="connsiteY6-206" fmla="*/ 2038628 h 2038628"/>
                <a:gd name="connsiteX7-207" fmla="*/ 447268 w 2158237"/>
                <a:gd name="connsiteY7-208" fmla="*/ 1387073 h 2038628"/>
                <a:gd name="connsiteX0-209" fmla="*/ 388212 w 2158477"/>
                <a:gd name="connsiteY0-210" fmla="*/ 1487059 h 2138614"/>
                <a:gd name="connsiteX1-211" fmla="*/ 713990 w 2158477"/>
                <a:gd name="connsiteY1-212" fmla="*/ 1487059 h 2138614"/>
                <a:gd name="connsiteX2-213" fmla="*/ 33270 w 2158477"/>
                <a:gd name="connsiteY2-214" fmla="*/ 198054 h 2138614"/>
                <a:gd name="connsiteX3-215" fmla="*/ 2127545 w 2158477"/>
                <a:gd name="connsiteY3-216" fmla="*/ 137094 h 2138614"/>
                <a:gd name="connsiteX4-217" fmla="*/ 1365545 w 2158477"/>
                <a:gd name="connsiteY4-218" fmla="*/ 1487059 h 2138614"/>
                <a:gd name="connsiteX5-219" fmla="*/ 1691322 w 2158477"/>
                <a:gd name="connsiteY5-220" fmla="*/ 1487059 h 2138614"/>
                <a:gd name="connsiteX6-221" fmla="*/ 1039767 w 2158477"/>
                <a:gd name="connsiteY6-222" fmla="*/ 2138614 h 2138614"/>
                <a:gd name="connsiteX7-223" fmla="*/ 388212 w 2158477"/>
                <a:gd name="connsiteY7-224" fmla="*/ 1487059 h 2138614"/>
                <a:gd name="connsiteX0-225" fmla="*/ 388212 w 2150483"/>
                <a:gd name="connsiteY0-226" fmla="*/ 1482851 h 2134406"/>
                <a:gd name="connsiteX1-227" fmla="*/ 713990 w 2150483"/>
                <a:gd name="connsiteY1-228" fmla="*/ 1482851 h 2134406"/>
                <a:gd name="connsiteX2-229" fmla="*/ 33270 w 2150483"/>
                <a:gd name="connsiteY2-230" fmla="*/ 193846 h 2134406"/>
                <a:gd name="connsiteX3-231" fmla="*/ 2127545 w 2150483"/>
                <a:gd name="connsiteY3-232" fmla="*/ 132886 h 2134406"/>
                <a:gd name="connsiteX4-233" fmla="*/ 1365545 w 2150483"/>
                <a:gd name="connsiteY4-234" fmla="*/ 1482851 h 2134406"/>
                <a:gd name="connsiteX5-235" fmla="*/ 1691322 w 2150483"/>
                <a:gd name="connsiteY5-236" fmla="*/ 1482851 h 2134406"/>
                <a:gd name="connsiteX6-237" fmla="*/ 1039767 w 2150483"/>
                <a:gd name="connsiteY6-238" fmla="*/ 2134406 h 2134406"/>
                <a:gd name="connsiteX7-239" fmla="*/ 388212 w 2150483"/>
                <a:gd name="connsiteY7-240" fmla="*/ 1482851 h 2134406"/>
                <a:gd name="connsiteX0-241" fmla="*/ 457535 w 2230632"/>
                <a:gd name="connsiteY0-242" fmla="*/ 1513068 h 2164623"/>
                <a:gd name="connsiteX1-243" fmla="*/ 783313 w 2230632"/>
                <a:gd name="connsiteY1-244" fmla="*/ 1513068 h 2164623"/>
                <a:gd name="connsiteX2-245" fmla="*/ 31473 w 2230632"/>
                <a:gd name="connsiteY2-246" fmla="*/ 173263 h 2164623"/>
                <a:gd name="connsiteX3-247" fmla="*/ 2196868 w 2230632"/>
                <a:gd name="connsiteY3-248" fmla="*/ 163103 h 2164623"/>
                <a:gd name="connsiteX4-249" fmla="*/ 1434868 w 2230632"/>
                <a:gd name="connsiteY4-250" fmla="*/ 1513068 h 2164623"/>
                <a:gd name="connsiteX5-251" fmla="*/ 1760645 w 2230632"/>
                <a:gd name="connsiteY5-252" fmla="*/ 1513068 h 2164623"/>
                <a:gd name="connsiteX6-253" fmla="*/ 1109090 w 2230632"/>
                <a:gd name="connsiteY6-254" fmla="*/ 2164623 h 2164623"/>
                <a:gd name="connsiteX7-255" fmla="*/ 457535 w 2230632"/>
                <a:gd name="connsiteY7-256" fmla="*/ 1513068 h 2164623"/>
                <a:gd name="connsiteX0-257" fmla="*/ 461308 w 2234405"/>
                <a:gd name="connsiteY0-258" fmla="*/ 1472547 h 2124102"/>
                <a:gd name="connsiteX1-259" fmla="*/ 787086 w 2234405"/>
                <a:gd name="connsiteY1-260" fmla="*/ 1472547 h 2124102"/>
                <a:gd name="connsiteX2-261" fmla="*/ 35246 w 2234405"/>
                <a:gd name="connsiteY2-262" fmla="*/ 132742 h 2124102"/>
                <a:gd name="connsiteX3-263" fmla="*/ 2200641 w 2234405"/>
                <a:gd name="connsiteY3-264" fmla="*/ 122582 h 2124102"/>
                <a:gd name="connsiteX4-265" fmla="*/ 1438641 w 2234405"/>
                <a:gd name="connsiteY4-266" fmla="*/ 1472547 h 2124102"/>
                <a:gd name="connsiteX5-267" fmla="*/ 1764418 w 2234405"/>
                <a:gd name="connsiteY5-268" fmla="*/ 1472547 h 2124102"/>
                <a:gd name="connsiteX6-269" fmla="*/ 1112863 w 2234405"/>
                <a:gd name="connsiteY6-270" fmla="*/ 2124102 h 2124102"/>
                <a:gd name="connsiteX7-271" fmla="*/ 461308 w 2234405"/>
                <a:gd name="connsiteY7-272" fmla="*/ 1472547 h 2124102"/>
                <a:gd name="connsiteX0-273" fmla="*/ 454007 w 2237612"/>
                <a:gd name="connsiteY0-274" fmla="*/ 1463820 h 2115375"/>
                <a:gd name="connsiteX1-275" fmla="*/ 779785 w 2237612"/>
                <a:gd name="connsiteY1-276" fmla="*/ 1463820 h 2115375"/>
                <a:gd name="connsiteX2-277" fmla="*/ 27945 w 2237612"/>
                <a:gd name="connsiteY2-278" fmla="*/ 124015 h 2115375"/>
                <a:gd name="connsiteX3-279" fmla="*/ 2193340 w 2237612"/>
                <a:gd name="connsiteY3-280" fmla="*/ 113855 h 2115375"/>
                <a:gd name="connsiteX4-281" fmla="*/ 1431340 w 2237612"/>
                <a:gd name="connsiteY4-282" fmla="*/ 1463820 h 2115375"/>
                <a:gd name="connsiteX5-283" fmla="*/ 1757117 w 2237612"/>
                <a:gd name="connsiteY5-284" fmla="*/ 1463820 h 2115375"/>
                <a:gd name="connsiteX6-285" fmla="*/ 1105562 w 2237612"/>
                <a:gd name="connsiteY6-286" fmla="*/ 2115375 h 2115375"/>
                <a:gd name="connsiteX7-287" fmla="*/ 454007 w 2237612"/>
                <a:gd name="connsiteY7-288" fmla="*/ 1463820 h 2115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37612" h="2115375">
                  <a:moveTo>
                    <a:pt x="454007" y="1463820"/>
                  </a:moveTo>
                  <a:lnTo>
                    <a:pt x="779785" y="1463820"/>
                  </a:lnTo>
                  <a:cubicBezTo>
                    <a:pt x="962665" y="1013832"/>
                    <a:pt x="371473" y="227089"/>
                    <a:pt x="27945" y="124015"/>
                  </a:cubicBezTo>
                  <a:cubicBezTo>
                    <a:pt x="-315583" y="20941"/>
                    <a:pt x="2630001" y="-89126"/>
                    <a:pt x="2193340" y="113855"/>
                  </a:cubicBezTo>
                  <a:cubicBezTo>
                    <a:pt x="1756679" y="316836"/>
                    <a:pt x="1366993" y="952872"/>
                    <a:pt x="1431340" y="1463820"/>
                  </a:cubicBezTo>
                  <a:lnTo>
                    <a:pt x="1757117" y="1463820"/>
                  </a:lnTo>
                  <a:lnTo>
                    <a:pt x="1105562" y="2115375"/>
                  </a:lnTo>
                  <a:lnTo>
                    <a:pt x="454007" y="146382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FF0000">
                    <a:alpha val="0"/>
                  </a:srgbClr>
                </a:gs>
                <a:gs pos="45000">
                  <a:srgbClr val="FF0000">
                    <a:alpha val="28000"/>
                  </a:srgbClr>
                </a:gs>
                <a:gs pos="0">
                  <a:srgbClr val="FF0000">
                    <a:alpha val="88000"/>
                  </a:srgbClr>
                </a:gs>
              </a:gsLst>
              <a:lin ang="162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580743">
                <a:defRPr/>
              </a:pPr>
              <a:endParaRPr lang="zh-CN" altLang="en-US" sz="20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箭头: 下 7">
              <a:extLst>
                <a:ext uri="{FF2B5EF4-FFF2-40B4-BE49-F238E27FC236}">
                  <a16:creationId xmlns:a16="http://schemas.microsoft.com/office/drawing/2014/main" id="{4E164E0E-69D6-4E93-B9AA-CBA67308F44E}"/>
                </a:ext>
              </a:extLst>
            </p:cNvPr>
            <p:cNvSpPr/>
            <p:nvPr/>
          </p:nvSpPr>
          <p:spPr>
            <a:xfrm rot="10800000">
              <a:off x="10912317" y="1680934"/>
              <a:ext cx="486879" cy="505323"/>
            </a:xfrm>
            <a:custGeom>
              <a:avLst/>
              <a:gdLst>
                <a:gd name="connsiteX0" fmla="*/ 0 w 1303110"/>
                <a:gd name="connsiteY0" fmla="*/ 974045 h 1625600"/>
                <a:gd name="connsiteX1" fmla="*/ 325778 w 1303110"/>
                <a:gd name="connsiteY1" fmla="*/ 974045 h 1625600"/>
                <a:gd name="connsiteX2" fmla="*/ 325778 w 1303110"/>
                <a:gd name="connsiteY2" fmla="*/ 0 h 1625600"/>
                <a:gd name="connsiteX3" fmla="*/ 977333 w 1303110"/>
                <a:gd name="connsiteY3" fmla="*/ 0 h 1625600"/>
                <a:gd name="connsiteX4" fmla="*/ 977333 w 1303110"/>
                <a:gd name="connsiteY4" fmla="*/ 974045 h 1625600"/>
                <a:gd name="connsiteX5" fmla="*/ 1303110 w 1303110"/>
                <a:gd name="connsiteY5" fmla="*/ 974045 h 1625600"/>
                <a:gd name="connsiteX6" fmla="*/ 651555 w 1303110"/>
                <a:gd name="connsiteY6" fmla="*/ 1625600 h 1625600"/>
                <a:gd name="connsiteX7" fmla="*/ 0 w 1303110"/>
                <a:gd name="connsiteY7" fmla="*/ 974045 h 1625600"/>
                <a:gd name="connsiteX0-1" fmla="*/ 0 w 1363413"/>
                <a:gd name="connsiteY0-2" fmla="*/ 1258525 h 1910080"/>
                <a:gd name="connsiteX1-3" fmla="*/ 325778 w 1363413"/>
                <a:gd name="connsiteY1-4" fmla="*/ 1258525 h 1910080"/>
                <a:gd name="connsiteX2-5" fmla="*/ 325778 w 1363413"/>
                <a:gd name="connsiteY2-6" fmla="*/ 284480 h 1910080"/>
                <a:gd name="connsiteX3-7" fmla="*/ 1363413 w 1363413"/>
                <a:gd name="connsiteY3-8" fmla="*/ 0 h 1910080"/>
                <a:gd name="connsiteX4-9" fmla="*/ 977333 w 1363413"/>
                <a:gd name="connsiteY4-10" fmla="*/ 1258525 h 1910080"/>
                <a:gd name="connsiteX5-11" fmla="*/ 1303110 w 1363413"/>
                <a:gd name="connsiteY5-12" fmla="*/ 1258525 h 1910080"/>
                <a:gd name="connsiteX6-13" fmla="*/ 651555 w 1363413"/>
                <a:gd name="connsiteY6-14" fmla="*/ 1910080 h 1910080"/>
                <a:gd name="connsiteX7-15" fmla="*/ 0 w 1363413"/>
                <a:gd name="connsiteY7-16" fmla="*/ 1258525 h 1910080"/>
                <a:gd name="connsiteX0-17" fmla="*/ 0 w 1482266"/>
                <a:gd name="connsiteY0-18" fmla="*/ 1391552 h 2043107"/>
                <a:gd name="connsiteX1-19" fmla="*/ 325778 w 1482266"/>
                <a:gd name="connsiteY1-20" fmla="*/ 1391552 h 2043107"/>
                <a:gd name="connsiteX2-21" fmla="*/ 325778 w 1482266"/>
                <a:gd name="connsiteY2-22" fmla="*/ 417507 h 2043107"/>
                <a:gd name="connsiteX3-23" fmla="*/ 1363413 w 1482266"/>
                <a:gd name="connsiteY3-24" fmla="*/ 133027 h 2043107"/>
                <a:gd name="connsiteX4-25" fmla="*/ 977333 w 1482266"/>
                <a:gd name="connsiteY4-26" fmla="*/ 1391552 h 2043107"/>
                <a:gd name="connsiteX5-27" fmla="*/ 1303110 w 1482266"/>
                <a:gd name="connsiteY5-28" fmla="*/ 1391552 h 2043107"/>
                <a:gd name="connsiteX6-29" fmla="*/ 651555 w 1482266"/>
                <a:gd name="connsiteY6-30" fmla="*/ 2043107 h 2043107"/>
                <a:gd name="connsiteX7-31" fmla="*/ 0 w 1482266"/>
                <a:gd name="connsiteY7-32" fmla="*/ 1391552 h 2043107"/>
                <a:gd name="connsiteX0-33" fmla="*/ 0 w 1399225"/>
                <a:gd name="connsiteY0-34" fmla="*/ 1363832 h 2015387"/>
                <a:gd name="connsiteX1-35" fmla="*/ 325778 w 1399225"/>
                <a:gd name="connsiteY1-36" fmla="*/ 1363832 h 2015387"/>
                <a:gd name="connsiteX2-37" fmla="*/ 20978 w 1399225"/>
                <a:gd name="connsiteY2-38" fmla="*/ 135787 h 2015387"/>
                <a:gd name="connsiteX3-39" fmla="*/ 1363413 w 1399225"/>
                <a:gd name="connsiteY3-40" fmla="*/ 105307 h 2015387"/>
                <a:gd name="connsiteX4-41" fmla="*/ 977333 w 1399225"/>
                <a:gd name="connsiteY4-42" fmla="*/ 1363832 h 2015387"/>
                <a:gd name="connsiteX5-43" fmla="*/ 1303110 w 1399225"/>
                <a:gd name="connsiteY5-44" fmla="*/ 1363832 h 2015387"/>
                <a:gd name="connsiteX6-45" fmla="*/ 651555 w 1399225"/>
                <a:gd name="connsiteY6-46" fmla="*/ 2015387 h 2015387"/>
                <a:gd name="connsiteX7-47" fmla="*/ 0 w 1399225"/>
                <a:gd name="connsiteY7-48" fmla="*/ 1363832 h 2015387"/>
                <a:gd name="connsiteX0-49" fmla="*/ 42592 w 1441817"/>
                <a:gd name="connsiteY0-50" fmla="*/ 1468262 h 2119817"/>
                <a:gd name="connsiteX1-51" fmla="*/ 368370 w 1441817"/>
                <a:gd name="connsiteY1-52" fmla="*/ 1468262 h 2119817"/>
                <a:gd name="connsiteX2-53" fmla="*/ 63570 w 1441817"/>
                <a:gd name="connsiteY2-54" fmla="*/ 240217 h 2119817"/>
                <a:gd name="connsiteX3-55" fmla="*/ 1406005 w 1441817"/>
                <a:gd name="connsiteY3-56" fmla="*/ 209737 h 2119817"/>
                <a:gd name="connsiteX4-57" fmla="*/ 1019925 w 1441817"/>
                <a:gd name="connsiteY4-58" fmla="*/ 1468262 h 2119817"/>
                <a:gd name="connsiteX5-59" fmla="*/ 1345702 w 1441817"/>
                <a:gd name="connsiteY5-60" fmla="*/ 1468262 h 2119817"/>
                <a:gd name="connsiteX6-61" fmla="*/ 694147 w 1441817"/>
                <a:gd name="connsiteY6-62" fmla="*/ 2119817 h 2119817"/>
                <a:gd name="connsiteX7-63" fmla="*/ 42592 w 1441817"/>
                <a:gd name="connsiteY7-64" fmla="*/ 1468262 h 2119817"/>
                <a:gd name="connsiteX0-65" fmla="*/ 42592 w 1441817"/>
                <a:gd name="connsiteY0-66" fmla="*/ 1468262 h 2119817"/>
                <a:gd name="connsiteX1-67" fmla="*/ 368370 w 1441817"/>
                <a:gd name="connsiteY1-68" fmla="*/ 1468262 h 2119817"/>
                <a:gd name="connsiteX2-69" fmla="*/ 63570 w 1441817"/>
                <a:gd name="connsiteY2-70" fmla="*/ 240217 h 2119817"/>
                <a:gd name="connsiteX3-71" fmla="*/ 1406005 w 1441817"/>
                <a:gd name="connsiteY3-72" fmla="*/ 209737 h 2119817"/>
                <a:gd name="connsiteX4-73" fmla="*/ 1019925 w 1441817"/>
                <a:gd name="connsiteY4-74" fmla="*/ 1468262 h 2119817"/>
                <a:gd name="connsiteX5-75" fmla="*/ 1345702 w 1441817"/>
                <a:gd name="connsiteY5-76" fmla="*/ 1468262 h 2119817"/>
                <a:gd name="connsiteX6-77" fmla="*/ 694147 w 1441817"/>
                <a:gd name="connsiteY6-78" fmla="*/ 2119817 h 2119817"/>
                <a:gd name="connsiteX7-79" fmla="*/ 42592 w 1441817"/>
                <a:gd name="connsiteY7-80" fmla="*/ 1468262 h 2119817"/>
                <a:gd name="connsiteX0-81" fmla="*/ 26862 w 1456381"/>
                <a:gd name="connsiteY0-82" fmla="*/ 1519308 h 2170863"/>
                <a:gd name="connsiteX1-83" fmla="*/ 352640 w 1456381"/>
                <a:gd name="connsiteY1-84" fmla="*/ 1519308 h 2170863"/>
                <a:gd name="connsiteX2-85" fmla="*/ 47840 w 1456381"/>
                <a:gd name="connsiteY2-86" fmla="*/ 291263 h 2170863"/>
                <a:gd name="connsiteX3-87" fmla="*/ 1390275 w 1456381"/>
                <a:gd name="connsiteY3-88" fmla="*/ 260783 h 2170863"/>
                <a:gd name="connsiteX4-89" fmla="*/ 1004195 w 1456381"/>
                <a:gd name="connsiteY4-90" fmla="*/ 1519308 h 2170863"/>
                <a:gd name="connsiteX5-91" fmla="*/ 1329972 w 1456381"/>
                <a:gd name="connsiteY5-92" fmla="*/ 1519308 h 2170863"/>
                <a:gd name="connsiteX6-93" fmla="*/ 678417 w 1456381"/>
                <a:gd name="connsiteY6-94" fmla="*/ 2170863 h 2170863"/>
                <a:gd name="connsiteX7-95" fmla="*/ 26862 w 1456381"/>
                <a:gd name="connsiteY7-96" fmla="*/ 1519308 h 2170863"/>
                <a:gd name="connsiteX0-97" fmla="*/ 42261 w 1438125"/>
                <a:gd name="connsiteY0-98" fmla="*/ 1519308 h 2170863"/>
                <a:gd name="connsiteX1-99" fmla="*/ 368039 w 1438125"/>
                <a:gd name="connsiteY1-100" fmla="*/ 1519308 h 2170863"/>
                <a:gd name="connsiteX2-101" fmla="*/ 63239 w 1438125"/>
                <a:gd name="connsiteY2-102" fmla="*/ 291263 h 2170863"/>
                <a:gd name="connsiteX3-103" fmla="*/ 1405674 w 1438125"/>
                <a:gd name="connsiteY3-104" fmla="*/ 260783 h 2170863"/>
                <a:gd name="connsiteX4-105" fmla="*/ 1019594 w 1438125"/>
                <a:gd name="connsiteY4-106" fmla="*/ 1519308 h 2170863"/>
                <a:gd name="connsiteX5-107" fmla="*/ 1345371 w 1438125"/>
                <a:gd name="connsiteY5-108" fmla="*/ 1519308 h 2170863"/>
                <a:gd name="connsiteX6-109" fmla="*/ 693816 w 1438125"/>
                <a:gd name="connsiteY6-110" fmla="*/ 2170863 h 2170863"/>
                <a:gd name="connsiteX7-111" fmla="*/ 42261 w 1438125"/>
                <a:gd name="connsiteY7-112" fmla="*/ 1519308 h 2170863"/>
                <a:gd name="connsiteX0-113" fmla="*/ 26103 w 1465500"/>
                <a:gd name="connsiteY0-114" fmla="*/ 1530990 h 2182545"/>
                <a:gd name="connsiteX1-115" fmla="*/ 351881 w 1465500"/>
                <a:gd name="connsiteY1-116" fmla="*/ 1530990 h 2182545"/>
                <a:gd name="connsiteX2-117" fmla="*/ 47081 w 1465500"/>
                <a:gd name="connsiteY2-118" fmla="*/ 302945 h 2182545"/>
                <a:gd name="connsiteX3-119" fmla="*/ 1389516 w 1465500"/>
                <a:gd name="connsiteY3-120" fmla="*/ 272465 h 2182545"/>
                <a:gd name="connsiteX4-121" fmla="*/ 1003436 w 1465500"/>
                <a:gd name="connsiteY4-122" fmla="*/ 1530990 h 2182545"/>
                <a:gd name="connsiteX5-123" fmla="*/ 1329213 w 1465500"/>
                <a:gd name="connsiteY5-124" fmla="*/ 1530990 h 2182545"/>
                <a:gd name="connsiteX6-125" fmla="*/ 677658 w 1465500"/>
                <a:gd name="connsiteY6-126" fmla="*/ 2182545 h 2182545"/>
                <a:gd name="connsiteX7-127" fmla="*/ 26103 w 1465500"/>
                <a:gd name="connsiteY7-128" fmla="*/ 1530990 h 2182545"/>
                <a:gd name="connsiteX0-129" fmla="*/ 26103 w 1465500"/>
                <a:gd name="connsiteY0-130" fmla="*/ 1530990 h 2182545"/>
                <a:gd name="connsiteX1-131" fmla="*/ 351881 w 1465500"/>
                <a:gd name="connsiteY1-132" fmla="*/ 1530990 h 2182545"/>
                <a:gd name="connsiteX2-133" fmla="*/ 47081 w 1465500"/>
                <a:gd name="connsiteY2-134" fmla="*/ 302945 h 2182545"/>
                <a:gd name="connsiteX3-135" fmla="*/ 1389516 w 1465500"/>
                <a:gd name="connsiteY3-136" fmla="*/ 272465 h 2182545"/>
                <a:gd name="connsiteX4-137" fmla="*/ 1003436 w 1465500"/>
                <a:gd name="connsiteY4-138" fmla="*/ 1530990 h 2182545"/>
                <a:gd name="connsiteX5-139" fmla="*/ 1329213 w 1465500"/>
                <a:gd name="connsiteY5-140" fmla="*/ 1530990 h 2182545"/>
                <a:gd name="connsiteX6-141" fmla="*/ 677658 w 1465500"/>
                <a:gd name="connsiteY6-142" fmla="*/ 2182545 h 2182545"/>
                <a:gd name="connsiteX7-143" fmla="*/ 26103 w 1465500"/>
                <a:gd name="connsiteY7-144" fmla="*/ 1530990 h 2182545"/>
                <a:gd name="connsiteX0-145" fmla="*/ 26103 w 1465500"/>
                <a:gd name="connsiteY0-146" fmla="*/ 1530990 h 2182545"/>
                <a:gd name="connsiteX1-147" fmla="*/ 351881 w 1465500"/>
                <a:gd name="connsiteY1-148" fmla="*/ 1530990 h 2182545"/>
                <a:gd name="connsiteX2-149" fmla="*/ 47081 w 1465500"/>
                <a:gd name="connsiteY2-150" fmla="*/ 302945 h 2182545"/>
                <a:gd name="connsiteX3-151" fmla="*/ 1389516 w 1465500"/>
                <a:gd name="connsiteY3-152" fmla="*/ 272465 h 2182545"/>
                <a:gd name="connsiteX4-153" fmla="*/ 1003436 w 1465500"/>
                <a:gd name="connsiteY4-154" fmla="*/ 1530990 h 2182545"/>
                <a:gd name="connsiteX5-155" fmla="*/ 1329213 w 1465500"/>
                <a:gd name="connsiteY5-156" fmla="*/ 1530990 h 2182545"/>
                <a:gd name="connsiteX6-157" fmla="*/ 677658 w 1465500"/>
                <a:gd name="connsiteY6-158" fmla="*/ 2182545 h 2182545"/>
                <a:gd name="connsiteX7-159" fmla="*/ 26103 w 1465500"/>
                <a:gd name="connsiteY7-160" fmla="*/ 1530990 h 2182545"/>
                <a:gd name="connsiteX0-161" fmla="*/ 23554 w 1787251"/>
                <a:gd name="connsiteY0-162" fmla="*/ 1389202 h 2040757"/>
                <a:gd name="connsiteX1-163" fmla="*/ 349332 w 1787251"/>
                <a:gd name="connsiteY1-164" fmla="*/ 1389202 h 2040757"/>
                <a:gd name="connsiteX2-165" fmla="*/ 44532 w 1787251"/>
                <a:gd name="connsiteY2-166" fmla="*/ 161157 h 2040757"/>
                <a:gd name="connsiteX3-167" fmla="*/ 1701927 w 1787251"/>
                <a:gd name="connsiteY3-168" fmla="*/ 262757 h 2040757"/>
                <a:gd name="connsiteX4-169" fmla="*/ 1000887 w 1787251"/>
                <a:gd name="connsiteY4-170" fmla="*/ 1389202 h 2040757"/>
                <a:gd name="connsiteX5-171" fmla="*/ 1326664 w 1787251"/>
                <a:gd name="connsiteY5-172" fmla="*/ 1389202 h 2040757"/>
                <a:gd name="connsiteX6-173" fmla="*/ 675109 w 1787251"/>
                <a:gd name="connsiteY6-174" fmla="*/ 2040757 h 2040757"/>
                <a:gd name="connsiteX7-175" fmla="*/ 23554 w 1787251"/>
                <a:gd name="connsiteY7-176" fmla="*/ 1389202 h 2040757"/>
                <a:gd name="connsiteX0-177" fmla="*/ 385819 w 2096788"/>
                <a:gd name="connsiteY0-178" fmla="*/ 1378043 h 2029598"/>
                <a:gd name="connsiteX1-179" fmla="*/ 711597 w 2096788"/>
                <a:gd name="connsiteY1-180" fmla="*/ 1378043 h 2029598"/>
                <a:gd name="connsiteX2-181" fmla="*/ 30877 w 2096788"/>
                <a:gd name="connsiteY2-182" fmla="*/ 89038 h 2029598"/>
                <a:gd name="connsiteX3-183" fmla="*/ 2064192 w 2096788"/>
                <a:gd name="connsiteY3-184" fmla="*/ 251598 h 2029598"/>
                <a:gd name="connsiteX4-185" fmla="*/ 1363152 w 2096788"/>
                <a:gd name="connsiteY4-186" fmla="*/ 1378043 h 2029598"/>
                <a:gd name="connsiteX5-187" fmla="*/ 1688929 w 2096788"/>
                <a:gd name="connsiteY5-188" fmla="*/ 1378043 h 2029598"/>
                <a:gd name="connsiteX6-189" fmla="*/ 1037374 w 2096788"/>
                <a:gd name="connsiteY6-190" fmla="*/ 2029598 h 2029598"/>
                <a:gd name="connsiteX7-191" fmla="*/ 385819 w 2096788"/>
                <a:gd name="connsiteY7-192" fmla="*/ 1378043 h 2029598"/>
                <a:gd name="connsiteX0-193" fmla="*/ 447268 w 2158237"/>
                <a:gd name="connsiteY0-194" fmla="*/ 1387073 h 2038628"/>
                <a:gd name="connsiteX1-195" fmla="*/ 773046 w 2158237"/>
                <a:gd name="connsiteY1-196" fmla="*/ 1387073 h 2038628"/>
                <a:gd name="connsiteX2-197" fmla="*/ 92326 w 2158237"/>
                <a:gd name="connsiteY2-198" fmla="*/ 98068 h 2038628"/>
                <a:gd name="connsiteX3-199" fmla="*/ 2125641 w 2158237"/>
                <a:gd name="connsiteY3-200" fmla="*/ 260628 h 2038628"/>
                <a:gd name="connsiteX4-201" fmla="*/ 1424601 w 2158237"/>
                <a:gd name="connsiteY4-202" fmla="*/ 1387073 h 2038628"/>
                <a:gd name="connsiteX5-203" fmla="*/ 1750378 w 2158237"/>
                <a:gd name="connsiteY5-204" fmla="*/ 1387073 h 2038628"/>
                <a:gd name="connsiteX6-205" fmla="*/ 1098823 w 2158237"/>
                <a:gd name="connsiteY6-206" fmla="*/ 2038628 h 2038628"/>
                <a:gd name="connsiteX7-207" fmla="*/ 447268 w 2158237"/>
                <a:gd name="connsiteY7-208" fmla="*/ 1387073 h 2038628"/>
                <a:gd name="connsiteX0-209" fmla="*/ 388212 w 2158477"/>
                <a:gd name="connsiteY0-210" fmla="*/ 1487059 h 2138614"/>
                <a:gd name="connsiteX1-211" fmla="*/ 713990 w 2158477"/>
                <a:gd name="connsiteY1-212" fmla="*/ 1487059 h 2138614"/>
                <a:gd name="connsiteX2-213" fmla="*/ 33270 w 2158477"/>
                <a:gd name="connsiteY2-214" fmla="*/ 198054 h 2138614"/>
                <a:gd name="connsiteX3-215" fmla="*/ 2127545 w 2158477"/>
                <a:gd name="connsiteY3-216" fmla="*/ 137094 h 2138614"/>
                <a:gd name="connsiteX4-217" fmla="*/ 1365545 w 2158477"/>
                <a:gd name="connsiteY4-218" fmla="*/ 1487059 h 2138614"/>
                <a:gd name="connsiteX5-219" fmla="*/ 1691322 w 2158477"/>
                <a:gd name="connsiteY5-220" fmla="*/ 1487059 h 2138614"/>
                <a:gd name="connsiteX6-221" fmla="*/ 1039767 w 2158477"/>
                <a:gd name="connsiteY6-222" fmla="*/ 2138614 h 2138614"/>
                <a:gd name="connsiteX7-223" fmla="*/ 388212 w 2158477"/>
                <a:gd name="connsiteY7-224" fmla="*/ 1487059 h 2138614"/>
                <a:gd name="connsiteX0-225" fmla="*/ 388212 w 2150483"/>
                <a:gd name="connsiteY0-226" fmla="*/ 1482851 h 2134406"/>
                <a:gd name="connsiteX1-227" fmla="*/ 713990 w 2150483"/>
                <a:gd name="connsiteY1-228" fmla="*/ 1482851 h 2134406"/>
                <a:gd name="connsiteX2-229" fmla="*/ 33270 w 2150483"/>
                <a:gd name="connsiteY2-230" fmla="*/ 193846 h 2134406"/>
                <a:gd name="connsiteX3-231" fmla="*/ 2127545 w 2150483"/>
                <a:gd name="connsiteY3-232" fmla="*/ 132886 h 2134406"/>
                <a:gd name="connsiteX4-233" fmla="*/ 1365545 w 2150483"/>
                <a:gd name="connsiteY4-234" fmla="*/ 1482851 h 2134406"/>
                <a:gd name="connsiteX5-235" fmla="*/ 1691322 w 2150483"/>
                <a:gd name="connsiteY5-236" fmla="*/ 1482851 h 2134406"/>
                <a:gd name="connsiteX6-237" fmla="*/ 1039767 w 2150483"/>
                <a:gd name="connsiteY6-238" fmla="*/ 2134406 h 2134406"/>
                <a:gd name="connsiteX7-239" fmla="*/ 388212 w 2150483"/>
                <a:gd name="connsiteY7-240" fmla="*/ 1482851 h 2134406"/>
                <a:gd name="connsiteX0-241" fmla="*/ 457535 w 2230632"/>
                <a:gd name="connsiteY0-242" fmla="*/ 1513068 h 2164623"/>
                <a:gd name="connsiteX1-243" fmla="*/ 783313 w 2230632"/>
                <a:gd name="connsiteY1-244" fmla="*/ 1513068 h 2164623"/>
                <a:gd name="connsiteX2-245" fmla="*/ 31473 w 2230632"/>
                <a:gd name="connsiteY2-246" fmla="*/ 173263 h 2164623"/>
                <a:gd name="connsiteX3-247" fmla="*/ 2196868 w 2230632"/>
                <a:gd name="connsiteY3-248" fmla="*/ 163103 h 2164623"/>
                <a:gd name="connsiteX4-249" fmla="*/ 1434868 w 2230632"/>
                <a:gd name="connsiteY4-250" fmla="*/ 1513068 h 2164623"/>
                <a:gd name="connsiteX5-251" fmla="*/ 1760645 w 2230632"/>
                <a:gd name="connsiteY5-252" fmla="*/ 1513068 h 2164623"/>
                <a:gd name="connsiteX6-253" fmla="*/ 1109090 w 2230632"/>
                <a:gd name="connsiteY6-254" fmla="*/ 2164623 h 2164623"/>
                <a:gd name="connsiteX7-255" fmla="*/ 457535 w 2230632"/>
                <a:gd name="connsiteY7-256" fmla="*/ 1513068 h 2164623"/>
                <a:gd name="connsiteX0-257" fmla="*/ 461308 w 2234405"/>
                <a:gd name="connsiteY0-258" fmla="*/ 1472547 h 2124102"/>
                <a:gd name="connsiteX1-259" fmla="*/ 787086 w 2234405"/>
                <a:gd name="connsiteY1-260" fmla="*/ 1472547 h 2124102"/>
                <a:gd name="connsiteX2-261" fmla="*/ 35246 w 2234405"/>
                <a:gd name="connsiteY2-262" fmla="*/ 132742 h 2124102"/>
                <a:gd name="connsiteX3-263" fmla="*/ 2200641 w 2234405"/>
                <a:gd name="connsiteY3-264" fmla="*/ 122582 h 2124102"/>
                <a:gd name="connsiteX4-265" fmla="*/ 1438641 w 2234405"/>
                <a:gd name="connsiteY4-266" fmla="*/ 1472547 h 2124102"/>
                <a:gd name="connsiteX5-267" fmla="*/ 1764418 w 2234405"/>
                <a:gd name="connsiteY5-268" fmla="*/ 1472547 h 2124102"/>
                <a:gd name="connsiteX6-269" fmla="*/ 1112863 w 2234405"/>
                <a:gd name="connsiteY6-270" fmla="*/ 2124102 h 2124102"/>
                <a:gd name="connsiteX7-271" fmla="*/ 461308 w 2234405"/>
                <a:gd name="connsiteY7-272" fmla="*/ 1472547 h 2124102"/>
                <a:gd name="connsiteX0-273" fmla="*/ 454007 w 2237612"/>
                <a:gd name="connsiteY0-274" fmla="*/ 1463820 h 2115375"/>
                <a:gd name="connsiteX1-275" fmla="*/ 779785 w 2237612"/>
                <a:gd name="connsiteY1-276" fmla="*/ 1463820 h 2115375"/>
                <a:gd name="connsiteX2-277" fmla="*/ 27945 w 2237612"/>
                <a:gd name="connsiteY2-278" fmla="*/ 124015 h 2115375"/>
                <a:gd name="connsiteX3-279" fmla="*/ 2193340 w 2237612"/>
                <a:gd name="connsiteY3-280" fmla="*/ 113855 h 2115375"/>
                <a:gd name="connsiteX4-281" fmla="*/ 1431340 w 2237612"/>
                <a:gd name="connsiteY4-282" fmla="*/ 1463820 h 2115375"/>
                <a:gd name="connsiteX5-283" fmla="*/ 1757117 w 2237612"/>
                <a:gd name="connsiteY5-284" fmla="*/ 1463820 h 2115375"/>
                <a:gd name="connsiteX6-285" fmla="*/ 1105562 w 2237612"/>
                <a:gd name="connsiteY6-286" fmla="*/ 2115375 h 2115375"/>
                <a:gd name="connsiteX7-287" fmla="*/ 454007 w 2237612"/>
                <a:gd name="connsiteY7-288" fmla="*/ 1463820 h 21153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237612" h="2115375">
                  <a:moveTo>
                    <a:pt x="454007" y="1463820"/>
                  </a:moveTo>
                  <a:lnTo>
                    <a:pt x="779785" y="1463820"/>
                  </a:lnTo>
                  <a:cubicBezTo>
                    <a:pt x="962665" y="1013832"/>
                    <a:pt x="371473" y="227089"/>
                    <a:pt x="27945" y="124015"/>
                  </a:cubicBezTo>
                  <a:cubicBezTo>
                    <a:pt x="-315583" y="20941"/>
                    <a:pt x="2630001" y="-89126"/>
                    <a:pt x="2193340" y="113855"/>
                  </a:cubicBezTo>
                  <a:cubicBezTo>
                    <a:pt x="1756679" y="316836"/>
                    <a:pt x="1366993" y="952872"/>
                    <a:pt x="1431340" y="1463820"/>
                  </a:cubicBezTo>
                  <a:lnTo>
                    <a:pt x="1757117" y="1463820"/>
                  </a:lnTo>
                  <a:lnTo>
                    <a:pt x="1105562" y="2115375"/>
                  </a:lnTo>
                  <a:lnTo>
                    <a:pt x="454007" y="1463820"/>
                  </a:lnTo>
                  <a:close/>
                </a:path>
              </a:pathLst>
            </a:custGeom>
            <a:gradFill flip="none" rotWithShape="1">
              <a:gsLst>
                <a:gs pos="90000">
                  <a:srgbClr val="FF0000">
                    <a:alpha val="0"/>
                  </a:srgbClr>
                </a:gs>
                <a:gs pos="45000">
                  <a:srgbClr val="FF0000">
                    <a:alpha val="28000"/>
                  </a:srgbClr>
                </a:gs>
                <a:gs pos="0">
                  <a:srgbClr val="FF0000">
                    <a:alpha val="88000"/>
                  </a:srgbClr>
                </a:gs>
              </a:gsLst>
              <a:lin ang="16200000" scaled="1"/>
              <a:tileRect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1580743">
                <a:defRPr/>
              </a:pPr>
              <a:endParaRPr lang="zh-CN" altLang="en-US" sz="20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504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err="1"/>
              <a:t>SPECVirt</a:t>
            </a:r>
            <a:r>
              <a:rPr lang="en-US" altLang="zh-CN" b="1" dirty="0"/>
              <a:t> </a:t>
            </a:r>
            <a:r>
              <a:rPr lang="zh-CN" altLang="en-US" b="1" dirty="0"/>
              <a:t>性能调优：网络流表卸载，加速网络</a:t>
            </a:r>
          </a:p>
        </p:txBody>
      </p:sp>
      <p:sp>
        <p:nvSpPr>
          <p:cNvPr id="101" name="文本占位符 4">
            <a:extLst>
              <a:ext uri="{FF2B5EF4-FFF2-40B4-BE49-F238E27FC236}">
                <a16:creationId xmlns:a16="http://schemas.microsoft.com/office/drawing/2014/main" id="{3793EA9B-2D60-4A87-8AAB-2A52D626D4FB}"/>
              </a:ext>
            </a:extLst>
          </p:cNvPr>
          <p:cNvSpPr txBox="1">
            <a:spLocks/>
          </p:cNvSpPr>
          <p:nvPr/>
        </p:nvSpPr>
        <p:spPr>
          <a:xfrm>
            <a:off x="1528983" y="1059720"/>
            <a:ext cx="8565531" cy="14499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网络卸载加速转发效率场景： 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智能网卡开启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SRIOV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，并将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vf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直通到虚拟机；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openvswitch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流表卸载到智能网卡上；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智能网卡学习到转发规则后，即可在网卡上直接转发报文，即能加速转发效率，同时节省主机资源。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56C8214-659D-48C7-A09A-0BE9AC86883A}"/>
              </a:ext>
            </a:extLst>
          </p:cNvPr>
          <p:cNvGrpSpPr/>
          <p:nvPr/>
        </p:nvGrpSpPr>
        <p:grpSpPr>
          <a:xfrm>
            <a:off x="1221513" y="2276872"/>
            <a:ext cx="10140542" cy="3001445"/>
            <a:chOff x="396856" y="2518925"/>
            <a:chExt cx="7164332" cy="2568710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F026868-A455-429E-9743-B10A9F31C18F}"/>
                </a:ext>
              </a:extLst>
            </p:cNvPr>
            <p:cNvSpPr/>
            <p:nvPr/>
          </p:nvSpPr>
          <p:spPr>
            <a:xfrm>
              <a:off x="396856" y="2518925"/>
              <a:ext cx="7164332" cy="25687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509925F9-C0D9-4748-BD3D-9BD3C6ECA0EF}"/>
                </a:ext>
              </a:extLst>
            </p:cNvPr>
            <p:cNvGrpSpPr/>
            <p:nvPr/>
          </p:nvGrpSpPr>
          <p:grpSpPr>
            <a:xfrm>
              <a:off x="444712" y="2668580"/>
              <a:ext cx="3132261" cy="2258474"/>
              <a:chOff x="986645" y="2322043"/>
              <a:chExt cx="3132261" cy="2323433"/>
            </a:xfrm>
          </p:grpSpPr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863CE05A-E964-40AF-9993-C736113BDE9B}"/>
                  </a:ext>
                </a:extLst>
              </p:cNvPr>
              <p:cNvSpPr/>
              <p:nvPr/>
            </p:nvSpPr>
            <p:spPr>
              <a:xfrm>
                <a:off x="1136351" y="2364883"/>
                <a:ext cx="783379" cy="714219"/>
              </a:xfrm>
              <a:prstGeom prst="rect">
                <a:avLst/>
              </a:prstGeom>
              <a:solidFill>
                <a:srgbClr val="3333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D11A5DEB-42F8-40E4-8A8A-4320B5DD0D66}"/>
                  </a:ext>
                </a:extLst>
              </p:cNvPr>
              <p:cNvSpPr txBox="1"/>
              <p:nvPr/>
            </p:nvSpPr>
            <p:spPr>
              <a:xfrm>
                <a:off x="1053294" y="2322043"/>
                <a:ext cx="614057" cy="22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Guest(VM)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3232128E-6E50-4E94-AE3A-B3627B8FC532}"/>
                  </a:ext>
                </a:extLst>
              </p:cNvPr>
              <p:cNvSpPr/>
              <p:nvPr/>
            </p:nvSpPr>
            <p:spPr>
              <a:xfrm>
                <a:off x="1296950" y="2824853"/>
                <a:ext cx="466531" cy="203796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文本框 156">
                <a:extLst>
                  <a:ext uri="{FF2B5EF4-FFF2-40B4-BE49-F238E27FC236}">
                    <a16:creationId xmlns:a16="http://schemas.microsoft.com/office/drawing/2014/main" id="{8D0F210C-CA16-4841-A05E-E94A3593267F}"/>
                  </a:ext>
                </a:extLst>
              </p:cNvPr>
              <p:cNvSpPr txBox="1"/>
              <p:nvPr/>
            </p:nvSpPr>
            <p:spPr>
              <a:xfrm>
                <a:off x="1253612" y="2794423"/>
                <a:ext cx="416997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直通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792DFD79-DD58-4704-876E-9B6F273B1191}"/>
                  </a:ext>
                </a:extLst>
              </p:cNvPr>
              <p:cNvSpPr/>
              <p:nvPr/>
            </p:nvSpPr>
            <p:spPr>
              <a:xfrm>
                <a:off x="1296951" y="2518270"/>
                <a:ext cx="466531" cy="203796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文本框 158">
                <a:extLst>
                  <a:ext uri="{FF2B5EF4-FFF2-40B4-BE49-F238E27FC236}">
                    <a16:creationId xmlns:a16="http://schemas.microsoft.com/office/drawing/2014/main" id="{83D79270-9C6D-4568-BBCC-43D80AE83FE9}"/>
                  </a:ext>
                </a:extLst>
              </p:cNvPr>
              <p:cNvSpPr txBox="1"/>
              <p:nvPr/>
            </p:nvSpPr>
            <p:spPr>
              <a:xfrm>
                <a:off x="1217469" y="2512446"/>
                <a:ext cx="60726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guest app</a:t>
                </a: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9A2A1514-EE42-482B-92D5-746E3D4A5DC3}"/>
                  </a:ext>
                </a:extLst>
              </p:cNvPr>
              <p:cNvSpPr/>
              <p:nvPr/>
            </p:nvSpPr>
            <p:spPr>
              <a:xfrm>
                <a:off x="1056205" y="3227957"/>
                <a:ext cx="3062701" cy="714219"/>
              </a:xfrm>
              <a:prstGeom prst="rect">
                <a:avLst/>
              </a:prstGeom>
              <a:solidFill>
                <a:srgbClr val="3333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文本框 160">
                <a:extLst>
                  <a:ext uri="{FF2B5EF4-FFF2-40B4-BE49-F238E27FC236}">
                    <a16:creationId xmlns:a16="http://schemas.microsoft.com/office/drawing/2014/main" id="{C89EED3A-D9C0-4E03-A7B5-12DBB66A93F4}"/>
                  </a:ext>
                </a:extLst>
              </p:cNvPr>
              <p:cNvSpPr txBox="1"/>
              <p:nvPr/>
            </p:nvSpPr>
            <p:spPr>
              <a:xfrm>
                <a:off x="986645" y="3214050"/>
                <a:ext cx="700129" cy="22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openvswitch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2" name="组合 161">
                <a:extLst>
                  <a:ext uri="{FF2B5EF4-FFF2-40B4-BE49-F238E27FC236}">
                    <a16:creationId xmlns:a16="http://schemas.microsoft.com/office/drawing/2014/main" id="{DF4A8CF4-178C-47C5-B369-DBB4745EDD9C}"/>
                  </a:ext>
                </a:extLst>
              </p:cNvPr>
              <p:cNvGrpSpPr/>
              <p:nvPr/>
            </p:nvGrpSpPr>
            <p:grpSpPr>
              <a:xfrm>
                <a:off x="2117743" y="2337164"/>
                <a:ext cx="892635" cy="757059"/>
                <a:chOff x="2167508" y="2343384"/>
                <a:chExt cx="892635" cy="757059"/>
              </a:xfrm>
            </p:grpSpPr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5532149B-3BA9-4691-A1AE-E91756AC0DA7}"/>
                    </a:ext>
                  </a:extLst>
                </p:cNvPr>
                <p:cNvSpPr/>
                <p:nvPr/>
              </p:nvSpPr>
              <p:spPr>
                <a:xfrm>
                  <a:off x="2221149" y="2386224"/>
                  <a:ext cx="838994" cy="714219"/>
                </a:xfrm>
                <a:prstGeom prst="rect">
                  <a:avLst/>
                </a:prstGeom>
                <a:solidFill>
                  <a:srgbClr val="33330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2" name="文本框 191">
                  <a:extLst>
                    <a:ext uri="{FF2B5EF4-FFF2-40B4-BE49-F238E27FC236}">
                      <a16:creationId xmlns:a16="http://schemas.microsoft.com/office/drawing/2014/main" id="{2FA43843-C91E-4A29-9CC0-138D477EADB2}"/>
                    </a:ext>
                  </a:extLst>
                </p:cNvPr>
                <p:cNvSpPr txBox="1"/>
                <p:nvPr/>
              </p:nvSpPr>
              <p:spPr>
                <a:xfrm>
                  <a:off x="2167508" y="2343384"/>
                  <a:ext cx="614057" cy="223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Guest(VM)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AC8DDBF0-28A0-4CE5-8676-E21B7211AA85}"/>
                    </a:ext>
                  </a:extLst>
                </p:cNvPr>
                <p:cNvSpPr/>
                <p:nvPr/>
              </p:nvSpPr>
              <p:spPr>
                <a:xfrm>
                  <a:off x="2411164" y="2846194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" name="文本框 193">
                  <a:extLst>
                    <a:ext uri="{FF2B5EF4-FFF2-40B4-BE49-F238E27FC236}">
                      <a16:creationId xmlns:a16="http://schemas.microsoft.com/office/drawing/2014/main" id="{ACD6CD44-E3A5-413F-BE58-473CA574ECB1}"/>
                    </a:ext>
                  </a:extLst>
                </p:cNvPr>
                <p:cNvSpPr txBox="1"/>
                <p:nvPr/>
              </p:nvSpPr>
              <p:spPr>
                <a:xfrm>
                  <a:off x="2399084" y="2841247"/>
                  <a:ext cx="416997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直通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vf</a:t>
                  </a:r>
                </a:p>
              </p:txBody>
            </p:sp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F526565C-E7B5-47CF-AE5D-965302513671}"/>
                    </a:ext>
                  </a:extLst>
                </p:cNvPr>
                <p:cNvSpPr/>
                <p:nvPr/>
              </p:nvSpPr>
              <p:spPr>
                <a:xfrm>
                  <a:off x="2411165" y="2539611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" name="文本框 195">
                  <a:extLst>
                    <a:ext uri="{FF2B5EF4-FFF2-40B4-BE49-F238E27FC236}">
                      <a16:creationId xmlns:a16="http://schemas.microsoft.com/office/drawing/2014/main" id="{02ADC431-25B5-4398-83E7-7462D32F3311}"/>
                    </a:ext>
                  </a:extLst>
                </p:cNvPr>
                <p:cNvSpPr txBox="1"/>
                <p:nvPr/>
              </p:nvSpPr>
              <p:spPr>
                <a:xfrm>
                  <a:off x="2331683" y="2533787"/>
                  <a:ext cx="607262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 app</a:t>
                  </a:r>
                </a:p>
              </p:txBody>
            </p:sp>
          </p:grp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BC982F98-5F36-4FA9-AFCA-65E7723D0360}"/>
                  </a:ext>
                </a:extLst>
              </p:cNvPr>
              <p:cNvGrpSpPr/>
              <p:nvPr/>
            </p:nvGrpSpPr>
            <p:grpSpPr>
              <a:xfrm>
                <a:off x="3187893" y="2349360"/>
                <a:ext cx="816913" cy="757059"/>
                <a:chOff x="2167508" y="2343384"/>
                <a:chExt cx="816913" cy="757059"/>
              </a:xfrm>
            </p:grpSpPr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61F73920-1DE0-4185-995E-DBEFFCBDFFA2}"/>
                    </a:ext>
                  </a:extLst>
                </p:cNvPr>
                <p:cNvSpPr/>
                <p:nvPr/>
              </p:nvSpPr>
              <p:spPr>
                <a:xfrm>
                  <a:off x="2226390" y="2386224"/>
                  <a:ext cx="758031" cy="714219"/>
                </a:xfrm>
                <a:prstGeom prst="rect">
                  <a:avLst/>
                </a:prstGeom>
                <a:solidFill>
                  <a:srgbClr val="33330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" name="文本框 185">
                  <a:extLst>
                    <a:ext uri="{FF2B5EF4-FFF2-40B4-BE49-F238E27FC236}">
                      <a16:creationId xmlns:a16="http://schemas.microsoft.com/office/drawing/2014/main" id="{181DA605-DF68-460B-B3DE-321EF1BF35A7}"/>
                    </a:ext>
                  </a:extLst>
                </p:cNvPr>
                <p:cNvSpPr txBox="1"/>
                <p:nvPr/>
              </p:nvSpPr>
              <p:spPr>
                <a:xfrm>
                  <a:off x="2167508" y="2343384"/>
                  <a:ext cx="614057" cy="223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Guest(VM)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E589820A-046B-4EB3-96F8-39E0A0F21A51}"/>
                    </a:ext>
                  </a:extLst>
                </p:cNvPr>
                <p:cNvSpPr/>
                <p:nvPr/>
              </p:nvSpPr>
              <p:spPr>
                <a:xfrm>
                  <a:off x="2411164" y="2846194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" name="文本框 187">
                  <a:extLst>
                    <a:ext uri="{FF2B5EF4-FFF2-40B4-BE49-F238E27FC236}">
                      <a16:creationId xmlns:a16="http://schemas.microsoft.com/office/drawing/2014/main" id="{7F8F9999-66FD-4A44-A623-074D11FA3B14}"/>
                    </a:ext>
                  </a:extLst>
                </p:cNvPr>
                <p:cNvSpPr txBox="1"/>
                <p:nvPr/>
              </p:nvSpPr>
              <p:spPr>
                <a:xfrm>
                  <a:off x="2442290" y="2835036"/>
                  <a:ext cx="416997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直通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vf</a:t>
                  </a:r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52C29031-2759-4702-8DA4-E4BFD9C5A9E7}"/>
                    </a:ext>
                  </a:extLst>
                </p:cNvPr>
                <p:cNvSpPr/>
                <p:nvPr/>
              </p:nvSpPr>
              <p:spPr>
                <a:xfrm>
                  <a:off x="2411165" y="2539611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" name="文本框 189">
                  <a:extLst>
                    <a:ext uri="{FF2B5EF4-FFF2-40B4-BE49-F238E27FC236}">
                      <a16:creationId xmlns:a16="http://schemas.microsoft.com/office/drawing/2014/main" id="{6932A1E0-6027-40AA-B5E7-571189BD4D04}"/>
                    </a:ext>
                  </a:extLst>
                </p:cNvPr>
                <p:cNvSpPr txBox="1"/>
                <p:nvPr/>
              </p:nvSpPr>
              <p:spPr>
                <a:xfrm>
                  <a:off x="2331683" y="2533787"/>
                  <a:ext cx="607262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 app</a:t>
                  </a:r>
                </a:p>
              </p:txBody>
            </p:sp>
          </p:grp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169265A9-55B0-4C39-B55D-5071769B4F51}"/>
                  </a:ext>
                </a:extLst>
              </p:cNvPr>
              <p:cNvSpPr/>
              <p:nvPr/>
            </p:nvSpPr>
            <p:spPr>
              <a:xfrm>
                <a:off x="1530647" y="3398264"/>
                <a:ext cx="2247472" cy="368157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8DF5FBE7-CD58-4D3B-9D08-5B50B3E9BB72}"/>
                  </a:ext>
                </a:extLst>
              </p:cNvPr>
              <p:cNvSpPr txBox="1"/>
              <p:nvPr/>
            </p:nvSpPr>
            <p:spPr>
              <a:xfrm>
                <a:off x="2353252" y="3503220"/>
                <a:ext cx="441913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bridge</a:t>
                </a: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BC7CAAB6-4C11-4942-886F-BF34E358EC58}"/>
                  </a:ext>
                </a:extLst>
              </p:cNvPr>
              <p:cNvSpPr/>
              <p:nvPr/>
            </p:nvSpPr>
            <p:spPr>
              <a:xfrm>
                <a:off x="1872338" y="3694886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2F039741-4311-42FB-A7DA-600FDCBED9C5}"/>
                  </a:ext>
                </a:extLst>
              </p:cNvPr>
              <p:cNvSpPr/>
              <p:nvPr/>
            </p:nvSpPr>
            <p:spPr>
              <a:xfrm>
                <a:off x="2493802" y="3693742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7EF4D7FE-CCFD-48E4-ACA1-672750C5251E}"/>
                  </a:ext>
                </a:extLst>
              </p:cNvPr>
              <p:cNvSpPr/>
              <p:nvPr/>
            </p:nvSpPr>
            <p:spPr>
              <a:xfrm>
                <a:off x="3135960" y="3687477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FB642EBC-550A-4287-9EBD-BEDBF4B24D9C}"/>
                  </a:ext>
                </a:extLst>
              </p:cNvPr>
              <p:cNvSpPr/>
              <p:nvPr/>
            </p:nvSpPr>
            <p:spPr>
              <a:xfrm>
                <a:off x="1134737" y="4129219"/>
                <a:ext cx="2901438" cy="491499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D2FB68DA-491A-46E7-B03C-2D228D33DBF5}"/>
                  </a:ext>
                </a:extLst>
              </p:cNvPr>
              <p:cNvSpPr txBox="1"/>
              <p:nvPr/>
            </p:nvSpPr>
            <p:spPr>
              <a:xfrm>
                <a:off x="2221756" y="4374497"/>
                <a:ext cx="991962" cy="270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NIC Hardware</a:t>
                </a:r>
              </a:p>
            </p:txBody>
          </p:sp>
          <p:sp>
            <p:nvSpPr>
              <p:cNvPr id="171" name="流程图: 多文档 170">
                <a:extLst>
                  <a:ext uri="{FF2B5EF4-FFF2-40B4-BE49-F238E27FC236}">
                    <a16:creationId xmlns:a16="http://schemas.microsoft.com/office/drawing/2014/main" id="{283439A3-6DED-4759-A778-E4957A49D18A}"/>
                  </a:ext>
                </a:extLst>
              </p:cNvPr>
              <p:cNvSpPr/>
              <p:nvPr/>
            </p:nvSpPr>
            <p:spPr>
              <a:xfrm>
                <a:off x="1166415" y="4320643"/>
                <a:ext cx="527449" cy="271731"/>
              </a:xfrm>
              <a:prstGeom prst="flowChartMultidocumen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65851D6C-EE52-4388-9AC1-B672106F8EE7}"/>
                  </a:ext>
                </a:extLst>
              </p:cNvPr>
              <p:cNvSpPr txBox="1"/>
              <p:nvPr/>
            </p:nvSpPr>
            <p:spPr>
              <a:xfrm>
                <a:off x="1142113" y="4346153"/>
                <a:ext cx="384154" cy="270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流表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461806E9-B2DA-4C18-9389-26627F3B63D8}"/>
                  </a:ext>
                </a:extLst>
              </p:cNvPr>
              <p:cNvSpPr/>
              <p:nvPr/>
            </p:nvSpPr>
            <p:spPr>
              <a:xfrm>
                <a:off x="1481474" y="4147879"/>
                <a:ext cx="280535" cy="14307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C3A19AF7-6B0C-4125-8096-B16AF4E52C2E}"/>
                  </a:ext>
                </a:extLst>
              </p:cNvPr>
              <p:cNvSpPr/>
              <p:nvPr/>
            </p:nvSpPr>
            <p:spPr>
              <a:xfrm>
                <a:off x="2117744" y="4153668"/>
                <a:ext cx="465506" cy="145858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7E6247CD-20E3-4815-B429-E321F3E2344E}"/>
                  </a:ext>
                </a:extLst>
              </p:cNvPr>
              <p:cNvSpPr/>
              <p:nvPr/>
            </p:nvSpPr>
            <p:spPr>
              <a:xfrm>
                <a:off x="3524546" y="4157578"/>
                <a:ext cx="280535" cy="14307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6" name="直接箭头连接符 175">
                <a:extLst>
                  <a:ext uri="{FF2B5EF4-FFF2-40B4-BE49-F238E27FC236}">
                    <a16:creationId xmlns:a16="http://schemas.microsoft.com/office/drawing/2014/main" id="{093BC444-89AB-4393-ADD0-C80060BF10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8317" y="3022972"/>
                <a:ext cx="10813" cy="111874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77" name="直接箭头连接符 176">
                <a:extLst>
                  <a:ext uri="{FF2B5EF4-FFF2-40B4-BE49-F238E27FC236}">
                    <a16:creationId xmlns:a16="http://schemas.microsoft.com/office/drawing/2014/main" id="{30174CCB-219E-4C02-8FA5-0329EB10E0A9}"/>
                  </a:ext>
                </a:extLst>
              </p:cNvPr>
              <p:cNvCxnSpPr>
                <a:cxnSpLocks/>
                <a:stCxn id="154" idx="2"/>
              </p:cNvCxnSpPr>
              <p:nvPr/>
            </p:nvCxnSpPr>
            <p:spPr>
              <a:xfrm flipH="1">
                <a:off x="1518469" y="3079102"/>
                <a:ext cx="9572" cy="10784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78" name="直接箭头连接符 177">
                <a:extLst>
                  <a:ext uri="{FF2B5EF4-FFF2-40B4-BE49-F238E27FC236}">
                    <a16:creationId xmlns:a16="http://schemas.microsoft.com/office/drawing/2014/main" id="{037EDFB1-8F5E-40F8-8311-3B4BDEA59A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187" y="3043770"/>
                <a:ext cx="0" cy="108544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179" name="文本框 178">
                <a:extLst>
                  <a:ext uri="{FF2B5EF4-FFF2-40B4-BE49-F238E27FC236}">
                    <a16:creationId xmlns:a16="http://schemas.microsoft.com/office/drawing/2014/main" id="{2587DAF0-61C1-49CC-A9FD-1932C650F900}"/>
                  </a:ext>
                </a:extLst>
              </p:cNvPr>
              <p:cNvSpPr txBox="1"/>
              <p:nvPr/>
            </p:nvSpPr>
            <p:spPr>
              <a:xfrm>
                <a:off x="3533206" y="4116132"/>
                <a:ext cx="21767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80" name="文本框 179">
                <a:extLst>
                  <a:ext uri="{FF2B5EF4-FFF2-40B4-BE49-F238E27FC236}">
                    <a16:creationId xmlns:a16="http://schemas.microsoft.com/office/drawing/2014/main" id="{82C7A674-A499-45AD-8F35-A3A8D723D508}"/>
                  </a:ext>
                </a:extLst>
              </p:cNvPr>
              <p:cNvSpPr txBox="1"/>
              <p:nvPr/>
            </p:nvSpPr>
            <p:spPr>
              <a:xfrm>
                <a:off x="2178969" y="4111161"/>
                <a:ext cx="263214" cy="23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6F4D3D21-6278-4750-9AE8-3880B667C7DC}"/>
                  </a:ext>
                </a:extLst>
              </p:cNvPr>
              <p:cNvSpPr txBox="1"/>
              <p:nvPr/>
            </p:nvSpPr>
            <p:spPr>
              <a:xfrm>
                <a:off x="1490134" y="4109912"/>
                <a:ext cx="21767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cxnSp>
            <p:nvCxnSpPr>
              <p:cNvPr id="182" name="直接箭头连接符 181">
                <a:extLst>
                  <a:ext uri="{FF2B5EF4-FFF2-40B4-BE49-F238E27FC236}">
                    <a16:creationId xmlns:a16="http://schemas.microsoft.com/office/drawing/2014/main" id="{DDB3C028-9241-43D4-89A1-63196BCB6F03}"/>
                  </a:ext>
                </a:extLst>
              </p:cNvPr>
              <p:cNvCxnSpPr>
                <a:cxnSpLocks/>
                <a:stCxn id="181" idx="0"/>
                <a:endCxn id="166" idx="2"/>
              </p:cNvCxnSpPr>
              <p:nvPr/>
            </p:nvCxnSpPr>
            <p:spPr>
              <a:xfrm flipV="1">
                <a:off x="1598971" y="3837956"/>
                <a:ext cx="385335" cy="27195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3" name="直接箭头连接符 182">
                <a:extLst>
                  <a:ext uri="{FF2B5EF4-FFF2-40B4-BE49-F238E27FC236}">
                    <a16:creationId xmlns:a16="http://schemas.microsoft.com/office/drawing/2014/main" id="{4A78B19F-7DBB-4B86-90D8-208E562BB6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691" y="3831954"/>
                <a:ext cx="198321" cy="2841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84" name="直接箭头连接符 183">
                <a:extLst>
                  <a:ext uri="{FF2B5EF4-FFF2-40B4-BE49-F238E27FC236}">
                    <a16:creationId xmlns:a16="http://schemas.microsoft.com/office/drawing/2014/main" id="{E6029FEA-C7AC-419C-8903-DE021AF835DE}"/>
                  </a:ext>
                </a:extLst>
              </p:cNvPr>
              <p:cNvCxnSpPr>
                <a:cxnSpLocks/>
                <a:stCxn id="179" idx="0"/>
              </p:cNvCxnSpPr>
              <p:nvPr/>
            </p:nvCxnSpPr>
            <p:spPr>
              <a:xfrm flipH="1" flipV="1">
                <a:off x="3290298" y="3851408"/>
                <a:ext cx="351744" cy="26472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5" name="箭头: 左右 104">
              <a:extLst>
                <a:ext uri="{FF2B5EF4-FFF2-40B4-BE49-F238E27FC236}">
                  <a16:creationId xmlns:a16="http://schemas.microsoft.com/office/drawing/2014/main" id="{BA0F306E-2C6C-45E3-B37D-42CF4E4CB2CF}"/>
                </a:ext>
              </a:extLst>
            </p:cNvPr>
            <p:cNvSpPr/>
            <p:nvPr/>
          </p:nvSpPr>
          <p:spPr>
            <a:xfrm>
              <a:off x="3677184" y="4530535"/>
              <a:ext cx="603677" cy="197919"/>
            </a:xfrm>
            <a:prstGeom prst="leftRightArrow">
              <a:avLst/>
            </a:prstGeom>
            <a:solidFill>
              <a:srgbClr val="FFFF00"/>
            </a:solidFill>
            <a:ln w="1270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箭头: 上下 105">
              <a:extLst>
                <a:ext uri="{FF2B5EF4-FFF2-40B4-BE49-F238E27FC236}">
                  <a16:creationId xmlns:a16="http://schemas.microsoft.com/office/drawing/2014/main" id="{B09B18EC-B4D2-4D66-8121-154B67AA630A}"/>
                </a:ext>
              </a:extLst>
            </p:cNvPr>
            <p:cNvSpPr/>
            <p:nvPr/>
          </p:nvSpPr>
          <p:spPr>
            <a:xfrm>
              <a:off x="719326" y="4137253"/>
              <a:ext cx="136067" cy="35708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A23AFADD-66AF-4FE0-8CEE-999C655AE7F0}"/>
                </a:ext>
              </a:extLst>
            </p:cNvPr>
            <p:cNvSpPr txBox="1"/>
            <p:nvPr/>
          </p:nvSpPr>
          <p:spPr>
            <a:xfrm>
              <a:off x="558561" y="3759520"/>
              <a:ext cx="250062" cy="924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生成流表并卸载</a:t>
              </a:r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F3F8EF48-4936-4585-8F19-BD2D2C523920}"/>
                </a:ext>
              </a:extLst>
            </p:cNvPr>
            <p:cNvGrpSpPr/>
            <p:nvPr/>
          </p:nvGrpSpPr>
          <p:grpSpPr>
            <a:xfrm>
              <a:off x="4213605" y="2656983"/>
              <a:ext cx="3132261" cy="2258474"/>
              <a:chOff x="986645" y="2322043"/>
              <a:chExt cx="3132261" cy="2323433"/>
            </a:xfrm>
          </p:grpSpPr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777F6049-5D80-4EAC-9171-37933F49FE93}"/>
                  </a:ext>
                </a:extLst>
              </p:cNvPr>
              <p:cNvSpPr/>
              <p:nvPr/>
            </p:nvSpPr>
            <p:spPr>
              <a:xfrm>
                <a:off x="1136351" y="2364883"/>
                <a:ext cx="783379" cy="714219"/>
              </a:xfrm>
              <a:prstGeom prst="rect">
                <a:avLst/>
              </a:prstGeom>
              <a:solidFill>
                <a:srgbClr val="3333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ABA2900B-F4D4-4DE2-878D-E69A9A5C250B}"/>
                  </a:ext>
                </a:extLst>
              </p:cNvPr>
              <p:cNvSpPr txBox="1"/>
              <p:nvPr/>
            </p:nvSpPr>
            <p:spPr>
              <a:xfrm>
                <a:off x="1053294" y="2322043"/>
                <a:ext cx="614057" cy="22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Guest(VM)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83100BC3-7AA5-4BD8-A4BD-F245623C5E4A}"/>
                  </a:ext>
                </a:extLst>
              </p:cNvPr>
              <p:cNvSpPr/>
              <p:nvPr/>
            </p:nvSpPr>
            <p:spPr>
              <a:xfrm>
                <a:off x="1296950" y="2824853"/>
                <a:ext cx="466531" cy="203796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7854B243-C395-4E46-B6F6-0350C335C9AF}"/>
                  </a:ext>
                </a:extLst>
              </p:cNvPr>
              <p:cNvSpPr txBox="1"/>
              <p:nvPr/>
            </p:nvSpPr>
            <p:spPr>
              <a:xfrm>
                <a:off x="1253612" y="2794423"/>
                <a:ext cx="416997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直通</a:t>
                </a: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15" name="矩形 114">
                <a:extLst>
                  <a:ext uri="{FF2B5EF4-FFF2-40B4-BE49-F238E27FC236}">
                    <a16:creationId xmlns:a16="http://schemas.microsoft.com/office/drawing/2014/main" id="{D145B9CF-D966-4400-BF0E-D5DF2AC77265}"/>
                  </a:ext>
                </a:extLst>
              </p:cNvPr>
              <p:cNvSpPr/>
              <p:nvPr/>
            </p:nvSpPr>
            <p:spPr>
              <a:xfrm>
                <a:off x="1296951" y="2518270"/>
                <a:ext cx="466531" cy="203796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文本框 115">
                <a:extLst>
                  <a:ext uri="{FF2B5EF4-FFF2-40B4-BE49-F238E27FC236}">
                    <a16:creationId xmlns:a16="http://schemas.microsoft.com/office/drawing/2014/main" id="{65404C7B-A9E7-4B1B-B9E6-1288640268D8}"/>
                  </a:ext>
                </a:extLst>
              </p:cNvPr>
              <p:cNvSpPr txBox="1"/>
              <p:nvPr/>
            </p:nvSpPr>
            <p:spPr>
              <a:xfrm>
                <a:off x="1217469" y="2512446"/>
                <a:ext cx="60726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guest app</a:t>
                </a:r>
              </a:p>
            </p:txBody>
          </p:sp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0161588-F4E2-4FB9-849E-7CFFB0921DB9}"/>
                  </a:ext>
                </a:extLst>
              </p:cNvPr>
              <p:cNvSpPr/>
              <p:nvPr/>
            </p:nvSpPr>
            <p:spPr>
              <a:xfrm>
                <a:off x="1056205" y="3227957"/>
                <a:ext cx="3062701" cy="714219"/>
              </a:xfrm>
              <a:prstGeom prst="rect">
                <a:avLst/>
              </a:prstGeom>
              <a:solidFill>
                <a:srgbClr val="3333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F43879D3-6A65-4F7F-BCCD-F11B65D265EA}"/>
                  </a:ext>
                </a:extLst>
              </p:cNvPr>
              <p:cNvSpPr txBox="1"/>
              <p:nvPr/>
            </p:nvSpPr>
            <p:spPr>
              <a:xfrm>
                <a:off x="986645" y="3214050"/>
                <a:ext cx="700129" cy="223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openvswitch</a:t>
                </a:r>
                <a:endParaRPr kumimoji="0" lang="zh-CN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C8C85E3B-22C7-4E76-8EEF-CACFDA7A71F5}"/>
                  </a:ext>
                </a:extLst>
              </p:cNvPr>
              <p:cNvGrpSpPr/>
              <p:nvPr/>
            </p:nvGrpSpPr>
            <p:grpSpPr>
              <a:xfrm>
                <a:off x="2117743" y="2337164"/>
                <a:ext cx="892635" cy="757059"/>
                <a:chOff x="2167508" y="2343384"/>
                <a:chExt cx="892635" cy="757059"/>
              </a:xfrm>
            </p:grpSpPr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351F3AB3-14D5-42B8-9E00-722F7DD0CB58}"/>
                    </a:ext>
                  </a:extLst>
                </p:cNvPr>
                <p:cNvSpPr/>
                <p:nvPr/>
              </p:nvSpPr>
              <p:spPr>
                <a:xfrm>
                  <a:off x="2221149" y="2386224"/>
                  <a:ext cx="838994" cy="714219"/>
                </a:xfrm>
                <a:prstGeom prst="rect">
                  <a:avLst/>
                </a:prstGeom>
                <a:solidFill>
                  <a:srgbClr val="33330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E17ED989-C229-4BBE-A26E-16089459819B}"/>
                    </a:ext>
                  </a:extLst>
                </p:cNvPr>
                <p:cNvSpPr txBox="1"/>
                <p:nvPr/>
              </p:nvSpPr>
              <p:spPr>
                <a:xfrm>
                  <a:off x="2167508" y="2343384"/>
                  <a:ext cx="614057" cy="223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Guest(VM)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AF2B2779-5B39-47CA-8FC0-EB0498253F20}"/>
                    </a:ext>
                  </a:extLst>
                </p:cNvPr>
                <p:cNvSpPr/>
                <p:nvPr/>
              </p:nvSpPr>
              <p:spPr>
                <a:xfrm>
                  <a:off x="2411164" y="2846194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4C0E66B0-655F-4500-89AC-DF0A21BED367}"/>
                    </a:ext>
                  </a:extLst>
                </p:cNvPr>
                <p:cNvSpPr txBox="1"/>
                <p:nvPr/>
              </p:nvSpPr>
              <p:spPr>
                <a:xfrm>
                  <a:off x="2399084" y="2841247"/>
                  <a:ext cx="416997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直通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vf</a:t>
                  </a:r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9C15961C-7A92-498F-BD7F-10A7EA36626F}"/>
                    </a:ext>
                  </a:extLst>
                </p:cNvPr>
                <p:cNvSpPr/>
                <p:nvPr/>
              </p:nvSpPr>
              <p:spPr>
                <a:xfrm>
                  <a:off x="2411165" y="2539611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2E8445EE-36D5-42C4-974A-AB0F4B60E0F5}"/>
                    </a:ext>
                  </a:extLst>
                </p:cNvPr>
                <p:cNvSpPr txBox="1"/>
                <p:nvPr/>
              </p:nvSpPr>
              <p:spPr>
                <a:xfrm>
                  <a:off x="2331683" y="2533787"/>
                  <a:ext cx="607262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 app</a:t>
                  </a:r>
                </a:p>
              </p:txBody>
            </p:sp>
          </p:grpSp>
          <p:grpSp>
            <p:nvGrpSpPr>
              <p:cNvPr id="120" name="组合 119">
                <a:extLst>
                  <a:ext uri="{FF2B5EF4-FFF2-40B4-BE49-F238E27FC236}">
                    <a16:creationId xmlns:a16="http://schemas.microsoft.com/office/drawing/2014/main" id="{F6633651-FE0C-4485-B3FA-988F747062BE}"/>
                  </a:ext>
                </a:extLst>
              </p:cNvPr>
              <p:cNvGrpSpPr/>
              <p:nvPr/>
            </p:nvGrpSpPr>
            <p:grpSpPr>
              <a:xfrm>
                <a:off x="3187893" y="2349360"/>
                <a:ext cx="816913" cy="757059"/>
                <a:chOff x="2167508" y="2343384"/>
                <a:chExt cx="816913" cy="757059"/>
              </a:xfrm>
            </p:grpSpPr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602145C8-65E7-4D52-8B9B-83C2D3C527D9}"/>
                    </a:ext>
                  </a:extLst>
                </p:cNvPr>
                <p:cNvSpPr/>
                <p:nvPr/>
              </p:nvSpPr>
              <p:spPr>
                <a:xfrm>
                  <a:off x="2226390" y="2386224"/>
                  <a:ext cx="758031" cy="714219"/>
                </a:xfrm>
                <a:prstGeom prst="rect">
                  <a:avLst/>
                </a:prstGeom>
                <a:solidFill>
                  <a:srgbClr val="33330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3" name="文本框 142">
                  <a:extLst>
                    <a:ext uri="{FF2B5EF4-FFF2-40B4-BE49-F238E27FC236}">
                      <a16:creationId xmlns:a16="http://schemas.microsoft.com/office/drawing/2014/main" id="{E4C335C5-6BD3-44E3-A397-120AB19F9CD5}"/>
                    </a:ext>
                  </a:extLst>
                </p:cNvPr>
                <p:cNvSpPr txBox="1"/>
                <p:nvPr/>
              </p:nvSpPr>
              <p:spPr>
                <a:xfrm>
                  <a:off x="2167508" y="2343384"/>
                  <a:ext cx="614057" cy="223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Guest(VM)</a:t>
                  </a:r>
                  <a:endParaRPr kumimoji="0" lang="zh-CN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166091B1-A6CD-4E44-9E0B-4382677A0305}"/>
                    </a:ext>
                  </a:extLst>
                </p:cNvPr>
                <p:cNvSpPr/>
                <p:nvPr/>
              </p:nvSpPr>
              <p:spPr>
                <a:xfrm>
                  <a:off x="2411164" y="2846194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5" name="文本框 144">
                  <a:extLst>
                    <a:ext uri="{FF2B5EF4-FFF2-40B4-BE49-F238E27FC236}">
                      <a16:creationId xmlns:a16="http://schemas.microsoft.com/office/drawing/2014/main" id="{FD467823-E53C-4143-B28D-159CD5F3C100}"/>
                    </a:ext>
                  </a:extLst>
                </p:cNvPr>
                <p:cNvSpPr txBox="1"/>
                <p:nvPr/>
              </p:nvSpPr>
              <p:spPr>
                <a:xfrm>
                  <a:off x="2442290" y="2835036"/>
                  <a:ext cx="416997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直通</a:t>
                  </a: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vf</a:t>
                  </a:r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18D75775-2D0C-4A3F-863C-143C552F8AE0}"/>
                    </a:ext>
                  </a:extLst>
                </p:cNvPr>
                <p:cNvSpPr/>
                <p:nvPr/>
              </p:nvSpPr>
              <p:spPr>
                <a:xfrm>
                  <a:off x="2411165" y="2539611"/>
                  <a:ext cx="466531" cy="203796"/>
                </a:xfrm>
                <a:prstGeom prst="rect">
                  <a:avLst/>
                </a:prstGeom>
                <a:solidFill>
                  <a:srgbClr val="00B0F0"/>
                </a:solidFill>
                <a:ln w="12700" cap="flat" cmpd="sng" algn="ctr">
                  <a:solidFill>
                    <a:srgbClr val="4472C4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32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7" name="文本框 146">
                  <a:extLst>
                    <a:ext uri="{FF2B5EF4-FFF2-40B4-BE49-F238E27FC236}">
                      <a16:creationId xmlns:a16="http://schemas.microsoft.com/office/drawing/2014/main" id="{66820669-1CEB-42D0-B8F8-F75853F4CC04}"/>
                    </a:ext>
                  </a:extLst>
                </p:cNvPr>
                <p:cNvSpPr txBox="1"/>
                <p:nvPr/>
              </p:nvSpPr>
              <p:spPr>
                <a:xfrm>
                  <a:off x="2331683" y="2533787"/>
                  <a:ext cx="607262" cy="230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guest app</a:t>
                  </a:r>
                </a:p>
              </p:txBody>
            </p:sp>
          </p:grp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49DFE022-5102-4602-A1D5-85CCED9D1235}"/>
                  </a:ext>
                </a:extLst>
              </p:cNvPr>
              <p:cNvSpPr/>
              <p:nvPr/>
            </p:nvSpPr>
            <p:spPr>
              <a:xfrm>
                <a:off x="1530647" y="3398264"/>
                <a:ext cx="2247472" cy="368157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B2D872F2-02F3-4F65-AADC-B1F373BDBB00}"/>
                  </a:ext>
                </a:extLst>
              </p:cNvPr>
              <p:cNvSpPr txBox="1"/>
              <p:nvPr/>
            </p:nvSpPr>
            <p:spPr>
              <a:xfrm>
                <a:off x="2353252" y="3503220"/>
                <a:ext cx="441913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bridge</a:t>
                </a:r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7BBC69DD-873B-4205-B1CC-C091CBC95588}"/>
                  </a:ext>
                </a:extLst>
              </p:cNvPr>
              <p:cNvSpPr/>
              <p:nvPr/>
            </p:nvSpPr>
            <p:spPr>
              <a:xfrm>
                <a:off x="1872338" y="3694886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ABF4FD35-AEC4-4389-9206-2A87CA69D44D}"/>
                  </a:ext>
                </a:extLst>
              </p:cNvPr>
              <p:cNvSpPr/>
              <p:nvPr/>
            </p:nvSpPr>
            <p:spPr>
              <a:xfrm>
                <a:off x="2493802" y="3693742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D8A83271-2011-4669-B5BB-C05C11661DA6}"/>
                  </a:ext>
                </a:extLst>
              </p:cNvPr>
              <p:cNvSpPr/>
              <p:nvPr/>
            </p:nvSpPr>
            <p:spPr>
              <a:xfrm>
                <a:off x="3135960" y="3687477"/>
                <a:ext cx="223935" cy="143070"/>
              </a:xfrm>
              <a:prstGeom prst="rect">
                <a:avLst/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C5D6CEE3-A8C7-45A0-8DDD-2D6019F316C2}"/>
                  </a:ext>
                </a:extLst>
              </p:cNvPr>
              <p:cNvSpPr/>
              <p:nvPr/>
            </p:nvSpPr>
            <p:spPr>
              <a:xfrm>
                <a:off x="1134737" y="4129219"/>
                <a:ext cx="2901438" cy="491499"/>
              </a:xfrm>
              <a:prstGeom prst="rect">
                <a:avLst/>
              </a:prstGeom>
              <a:solidFill>
                <a:srgbClr val="00B0F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2CD9A3A3-6A73-47E7-BEF1-8BBEF72C5B5C}"/>
                  </a:ext>
                </a:extLst>
              </p:cNvPr>
              <p:cNvSpPr txBox="1"/>
              <p:nvPr/>
            </p:nvSpPr>
            <p:spPr>
              <a:xfrm>
                <a:off x="2221756" y="4374497"/>
                <a:ext cx="991962" cy="270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NIC Hardware</a:t>
                </a:r>
              </a:p>
            </p:txBody>
          </p:sp>
          <p:sp>
            <p:nvSpPr>
              <p:cNvPr id="128" name="流程图: 多文档 127">
                <a:extLst>
                  <a:ext uri="{FF2B5EF4-FFF2-40B4-BE49-F238E27FC236}">
                    <a16:creationId xmlns:a16="http://schemas.microsoft.com/office/drawing/2014/main" id="{93F6C05A-94F7-4380-9A81-3CA235BE79B1}"/>
                  </a:ext>
                </a:extLst>
              </p:cNvPr>
              <p:cNvSpPr/>
              <p:nvPr/>
            </p:nvSpPr>
            <p:spPr>
              <a:xfrm>
                <a:off x="1166415" y="4320643"/>
                <a:ext cx="527449" cy="271731"/>
              </a:xfrm>
              <a:prstGeom prst="flowChartMultidocumen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416B5577-B4A2-4456-9E52-3FF786425B68}"/>
                  </a:ext>
                </a:extLst>
              </p:cNvPr>
              <p:cNvSpPr txBox="1"/>
              <p:nvPr/>
            </p:nvSpPr>
            <p:spPr>
              <a:xfrm>
                <a:off x="1142113" y="4346153"/>
                <a:ext cx="384154" cy="270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流表</a:t>
                </a:r>
                <a:endPara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9FD5C1C3-5A12-4A41-804E-05BE31D82C21}"/>
                  </a:ext>
                </a:extLst>
              </p:cNvPr>
              <p:cNvSpPr/>
              <p:nvPr/>
            </p:nvSpPr>
            <p:spPr>
              <a:xfrm>
                <a:off x="1481474" y="4147879"/>
                <a:ext cx="280535" cy="14307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28C4A363-048F-4EA9-B63D-B59FD84CF1B0}"/>
                  </a:ext>
                </a:extLst>
              </p:cNvPr>
              <p:cNvSpPr/>
              <p:nvPr/>
            </p:nvSpPr>
            <p:spPr>
              <a:xfrm>
                <a:off x="2117744" y="4153668"/>
                <a:ext cx="465506" cy="145858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B4425E1A-68B3-4F0B-A51B-7FDEBAB033D6}"/>
                  </a:ext>
                </a:extLst>
              </p:cNvPr>
              <p:cNvSpPr/>
              <p:nvPr/>
            </p:nvSpPr>
            <p:spPr>
              <a:xfrm>
                <a:off x="3524546" y="4157578"/>
                <a:ext cx="280535" cy="143070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33" name="直接箭头连接符 132">
                <a:extLst>
                  <a:ext uri="{FF2B5EF4-FFF2-40B4-BE49-F238E27FC236}">
                    <a16:creationId xmlns:a16="http://schemas.microsoft.com/office/drawing/2014/main" id="{0F0B879D-7FF9-432E-8B7D-DB4F7CB14A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8317" y="3022972"/>
                <a:ext cx="10813" cy="111874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68722E0D-B0D4-4EB3-B0DD-83097F531AE1}"/>
                  </a:ext>
                </a:extLst>
              </p:cNvPr>
              <p:cNvCxnSpPr>
                <a:cxnSpLocks/>
                <a:stCxn id="111" idx="2"/>
              </p:cNvCxnSpPr>
              <p:nvPr/>
            </p:nvCxnSpPr>
            <p:spPr>
              <a:xfrm flipH="1">
                <a:off x="1518469" y="3079102"/>
                <a:ext cx="9572" cy="107847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cxnSp>
            <p:nvCxnSpPr>
              <p:cNvPr id="135" name="直接箭头连接符 134">
                <a:extLst>
                  <a:ext uri="{FF2B5EF4-FFF2-40B4-BE49-F238E27FC236}">
                    <a16:creationId xmlns:a16="http://schemas.microsoft.com/office/drawing/2014/main" id="{8C031ED7-1605-4DF1-AC6A-12F6054D89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7187" y="3043770"/>
                <a:ext cx="0" cy="1085449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81DF6CFB-FB11-4450-ADF2-75298E6723D7}"/>
                  </a:ext>
                </a:extLst>
              </p:cNvPr>
              <p:cNvSpPr txBox="1"/>
              <p:nvPr/>
            </p:nvSpPr>
            <p:spPr>
              <a:xfrm>
                <a:off x="3533206" y="4116132"/>
                <a:ext cx="21767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9898A6B4-73FF-41C9-BBDF-B061345B27E6}"/>
                  </a:ext>
                </a:extLst>
              </p:cNvPr>
              <p:cNvSpPr txBox="1"/>
              <p:nvPr/>
            </p:nvSpPr>
            <p:spPr>
              <a:xfrm>
                <a:off x="2178969" y="4111161"/>
                <a:ext cx="263214" cy="23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C183B74-04EC-44A3-8E33-99CDA5DDF6FC}"/>
                  </a:ext>
                </a:extLst>
              </p:cNvPr>
              <p:cNvSpPr txBox="1"/>
              <p:nvPr/>
            </p:nvSpPr>
            <p:spPr>
              <a:xfrm>
                <a:off x="1490134" y="4109912"/>
                <a:ext cx="217672" cy="230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vf</a:t>
                </a:r>
              </a:p>
            </p:txBody>
          </p: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EBD2F759-8D14-4742-8704-001EAAFE67A9}"/>
                  </a:ext>
                </a:extLst>
              </p:cNvPr>
              <p:cNvCxnSpPr>
                <a:cxnSpLocks/>
                <a:stCxn id="138" idx="0"/>
                <a:endCxn id="123" idx="2"/>
              </p:cNvCxnSpPr>
              <p:nvPr/>
            </p:nvCxnSpPr>
            <p:spPr>
              <a:xfrm flipV="1">
                <a:off x="1598971" y="3837956"/>
                <a:ext cx="385335" cy="27195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0" name="直接箭头连接符 139">
                <a:extLst>
                  <a:ext uri="{FF2B5EF4-FFF2-40B4-BE49-F238E27FC236}">
                    <a16:creationId xmlns:a16="http://schemas.microsoft.com/office/drawing/2014/main" id="{7E6E92F3-F570-42F0-B0DA-34B5F1304C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67691" y="3831954"/>
                <a:ext cx="198321" cy="284178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141" name="直接箭头连接符 140">
                <a:extLst>
                  <a:ext uri="{FF2B5EF4-FFF2-40B4-BE49-F238E27FC236}">
                    <a16:creationId xmlns:a16="http://schemas.microsoft.com/office/drawing/2014/main" id="{7A76DF4F-357E-4944-9F23-D7BB7810915C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 flipH="1" flipV="1">
                <a:off x="3290298" y="3851408"/>
                <a:ext cx="351744" cy="26472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5AC2FEE4-5489-468A-ACDA-0A7FE68DB6B5}"/>
                </a:ext>
              </a:extLst>
            </p:cNvPr>
            <p:cNvSpPr txBox="1"/>
            <p:nvPr/>
          </p:nvSpPr>
          <p:spPr>
            <a:xfrm>
              <a:off x="4284834" y="3803280"/>
              <a:ext cx="250062" cy="92410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生成流表并卸载</a:t>
              </a:r>
            </a:p>
          </p:txBody>
        </p:sp>
        <p:sp>
          <p:nvSpPr>
            <p:cNvPr id="110" name="箭头: 上下 109">
              <a:extLst>
                <a:ext uri="{FF2B5EF4-FFF2-40B4-BE49-F238E27FC236}">
                  <a16:creationId xmlns:a16="http://schemas.microsoft.com/office/drawing/2014/main" id="{04EDB4D1-C222-4FC1-A0CF-B1B3B7A919E8}"/>
                </a:ext>
              </a:extLst>
            </p:cNvPr>
            <p:cNvSpPr/>
            <p:nvPr/>
          </p:nvSpPr>
          <p:spPr>
            <a:xfrm>
              <a:off x="4458895" y="4124679"/>
              <a:ext cx="136067" cy="357089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7" name="文本占位符 4">
            <a:extLst>
              <a:ext uri="{FF2B5EF4-FFF2-40B4-BE49-F238E27FC236}">
                <a16:creationId xmlns:a16="http://schemas.microsoft.com/office/drawing/2014/main" id="{BA7A5D20-7523-4FB0-AA64-EFCFB2AF85F7}"/>
              </a:ext>
            </a:extLst>
          </p:cNvPr>
          <p:cNvSpPr txBox="1">
            <a:spLocks/>
          </p:cNvSpPr>
          <p:nvPr/>
        </p:nvSpPr>
        <p:spPr>
          <a:xfrm>
            <a:off x="1146646" y="5396878"/>
            <a:ext cx="6730800" cy="102353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采用智能网卡卸载功能：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转发效率</a:t>
            </a:r>
            <a:r>
              <a:rPr lang="en-US" altLang="zh-CN" sz="14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iops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平均可以提高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3~4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转发在网卡上进行，减小了主机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占用率，主机可部署更多的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tile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671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 err="1"/>
              <a:t>SPECVirt</a:t>
            </a:r>
            <a:r>
              <a:rPr lang="en-US" altLang="zh-CN" b="1" dirty="0"/>
              <a:t> </a:t>
            </a:r>
            <a:r>
              <a:rPr lang="zh-CN" altLang="en-US" b="1" dirty="0"/>
              <a:t>性能调优：应用英特尔</a:t>
            </a:r>
            <a:r>
              <a:rPr lang="en-US" altLang="zh-CN" b="1" dirty="0"/>
              <a:t>® QAT</a:t>
            </a:r>
            <a:r>
              <a:rPr lang="zh-CN" altLang="en-US" b="1" dirty="0"/>
              <a:t>卸载数据加解密计算</a:t>
            </a:r>
          </a:p>
        </p:txBody>
      </p:sp>
      <p:sp>
        <p:nvSpPr>
          <p:cNvPr id="44" name="文本占位符 4">
            <a:extLst>
              <a:ext uri="{FF2B5EF4-FFF2-40B4-BE49-F238E27FC236}">
                <a16:creationId xmlns:a16="http://schemas.microsoft.com/office/drawing/2014/main" id="{B29209E2-64AB-4195-9E3A-29B36BD5F74A}"/>
              </a:ext>
            </a:extLst>
          </p:cNvPr>
          <p:cNvSpPr txBox="1">
            <a:spLocks/>
          </p:cNvSpPr>
          <p:nvPr/>
        </p:nvSpPr>
        <p:spPr>
          <a:xfrm>
            <a:off x="921436" y="851599"/>
            <a:ext cx="6885123" cy="144995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服务器数据加密场景： 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OpenSSL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库进行数据加密，会占用大量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cpu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资源；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QAT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加速库，将加解密操作卸载到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QAT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硬件加速器上执行，可以大福提升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服务器对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HTTPS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请求的响应速度和性能表现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F6AF7D01-4431-4BFF-9689-D455CB86F6F8}"/>
              </a:ext>
            </a:extLst>
          </p:cNvPr>
          <p:cNvSpPr txBox="1">
            <a:spLocks/>
          </p:cNvSpPr>
          <p:nvPr/>
        </p:nvSpPr>
        <p:spPr>
          <a:xfrm>
            <a:off x="955851" y="5117011"/>
            <a:ext cx="6330941" cy="123353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应用 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QAT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卸载 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数据加解密计算测试场景：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物理机环境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@8x </a:t>
            </a:r>
            <a:r>
              <a:rPr lang="en-US" altLang="zh-CN" sz="14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work_process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条件下，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 QPS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性能提升 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~8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倍；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虚拟机环境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@2x </a:t>
            </a:r>
            <a:r>
              <a:rPr lang="en-US" altLang="zh-CN" sz="1400" kern="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work_process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条件下，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Nginx QPS 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性能提升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~13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倍。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indent="-285750" defTabSz="82550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SPECvirt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测试，应用了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QAT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，结果可提升</a:t>
            </a:r>
            <a:r>
              <a:rPr lang="en-US" altLang="zh-CN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200+</a:t>
            </a:r>
            <a:r>
              <a:rPr lang="zh-CN" altLang="en-US" sz="1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分。</a:t>
            </a:r>
            <a:endParaRPr lang="en-US" altLang="zh-CN" sz="14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46" name="图表 45">
            <a:extLst>
              <a:ext uri="{FF2B5EF4-FFF2-40B4-BE49-F238E27FC236}">
                <a16:creationId xmlns:a16="http://schemas.microsoft.com/office/drawing/2014/main" id="{32E6502F-2EF2-494A-B2CC-658004B70D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974179"/>
              </p:ext>
            </p:extLst>
          </p:nvPr>
        </p:nvGraphicFramePr>
        <p:xfrm>
          <a:off x="969760" y="2330112"/>
          <a:ext cx="3240881" cy="2513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图表 46">
            <a:extLst>
              <a:ext uri="{FF2B5EF4-FFF2-40B4-BE49-F238E27FC236}">
                <a16:creationId xmlns:a16="http://schemas.microsoft.com/office/drawing/2014/main" id="{45D667FA-8FB0-4D9F-8E89-439E44012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6542106"/>
              </p:ext>
            </p:extLst>
          </p:nvPr>
        </p:nvGraphicFramePr>
        <p:xfrm>
          <a:off x="4299668" y="2330112"/>
          <a:ext cx="3400892" cy="2513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8" name="组合 47">
            <a:extLst>
              <a:ext uri="{FF2B5EF4-FFF2-40B4-BE49-F238E27FC236}">
                <a16:creationId xmlns:a16="http://schemas.microsoft.com/office/drawing/2014/main" id="{A0EADC1B-04D3-4F12-9367-0A73910A8CBD}"/>
              </a:ext>
            </a:extLst>
          </p:cNvPr>
          <p:cNvGrpSpPr/>
          <p:nvPr/>
        </p:nvGrpSpPr>
        <p:grpSpPr>
          <a:xfrm>
            <a:off x="8245424" y="989755"/>
            <a:ext cx="3336218" cy="4260980"/>
            <a:chOff x="8374382" y="976604"/>
            <a:chExt cx="3336218" cy="4260980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7D8FB26-6E69-4A04-A436-A9B9C01B4D9C}"/>
                </a:ext>
              </a:extLst>
            </p:cNvPr>
            <p:cNvSpPr/>
            <p:nvPr/>
          </p:nvSpPr>
          <p:spPr>
            <a:xfrm>
              <a:off x="8374382" y="976604"/>
              <a:ext cx="3336218" cy="426098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8F5E6A67-0A65-4754-A56D-9E62617BBFBC}"/>
                </a:ext>
              </a:extLst>
            </p:cNvPr>
            <p:cNvSpPr/>
            <p:nvPr/>
          </p:nvSpPr>
          <p:spPr>
            <a:xfrm>
              <a:off x="8788192" y="1076186"/>
              <a:ext cx="2052735" cy="216361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1F8C70A-A3D7-48BC-BB51-A3534A708C06}"/>
                </a:ext>
              </a:extLst>
            </p:cNvPr>
            <p:cNvSpPr txBox="1"/>
            <p:nvPr/>
          </p:nvSpPr>
          <p:spPr>
            <a:xfrm>
              <a:off x="9491481" y="1052028"/>
              <a:ext cx="4844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nginx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9D10F19-500A-415E-8656-8A8DF58CAEDB}"/>
                </a:ext>
              </a:extLst>
            </p:cNvPr>
            <p:cNvCxnSpPr/>
            <p:nvPr/>
          </p:nvCxnSpPr>
          <p:spPr>
            <a:xfrm>
              <a:off x="8534400" y="1452172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92D050"/>
              </a:solidFill>
              <a:prstDash val="dash"/>
              <a:miter lim="800000"/>
            </a:ln>
            <a:effectLst/>
          </p:spPr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536DB82-E9E7-46FA-A552-05973F2944D0}"/>
                </a:ext>
              </a:extLst>
            </p:cNvPr>
            <p:cNvSpPr txBox="1"/>
            <p:nvPr/>
          </p:nvSpPr>
          <p:spPr>
            <a:xfrm>
              <a:off x="9309325" y="1253279"/>
              <a:ext cx="7665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OpenSSL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API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2D8966C4-E90A-476C-BDC0-93463C9BEE7F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>
              <a:off x="9814560" y="1292547"/>
              <a:ext cx="0" cy="268775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E8B2BD4E-8CC1-4B66-B6FB-2E5683D6A28C}"/>
                </a:ext>
              </a:extLst>
            </p:cNvPr>
            <p:cNvSpPr/>
            <p:nvPr/>
          </p:nvSpPr>
          <p:spPr>
            <a:xfrm>
              <a:off x="8811207" y="1553158"/>
              <a:ext cx="2052735" cy="22452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63A35BC-8DD0-4484-90F1-C3C6D108A00D}"/>
                </a:ext>
              </a:extLst>
            </p:cNvPr>
            <p:cNvSpPr txBox="1"/>
            <p:nvPr/>
          </p:nvSpPr>
          <p:spPr>
            <a:xfrm>
              <a:off x="9270820" y="1552373"/>
              <a:ext cx="1403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OpenSSL </a:t>
              </a:r>
              <a:r>
                <a:rPr kumimoji="0" lang="en-US" altLang="zh-CN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libssl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7D2F5823-A101-45C5-8D45-1D76FF432143}"/>
                </a:ext>
              </a:extLst>
            </p:cNvPr>
            <p:cNvCxnSpPr/>
            <p:nvPr/>
          </p:nvCxnSpPr>
          <p:spPr>
            <a:xfrm>
              <a:off x="8534400" y="1932412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92D050"/>
              </a:solidFill>
              <a:prstDash val="dash"/>
              <a:miter lim="800000"/>
            </a:ln>
            <a:effectLst/>
          </p:spPr>
        </p:cxn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2E20368-C750-4C2C-9176-A2A80B28FB28}"/>
                </a:ext>
              </a:extLst>
            </p:cNvPr>
            <p:cNvSpPr txBox="1"/>
            <p:nvPr/>
          </p:nvSpPr>
          <p:spPr>
            <a:xfrm>
              <a:off x="9374157" y="1758841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EVP</a:t>
              </a: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API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131111E9-DA25-4E5C-8702-8C3ECC23CE54}"/>
                </a:ext>
              </a:extLst>
            </p:cNvPr>
            <p:cNvCxnSpPr>
              <a:cxnSpLocks/>
            </p:cNvCxnSpPr>
            <p:nvPr/>
          </p:nvCxnSpPr>
          <p:spPr>
            <a:xfrm>
              <a:off x="9814559" y="1782240"/>
              <a:ext cx="0" cy="261364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0" name="矩形: 圆角 59">
              <a:extLst>
                <a:ext uri="{FF2B5EF4-FFF2-40B4-BE49-F238E27FC236}">
                  <a16:creationId xmlns:a16="http://schemas.microsoft.com/office/drawing/2014/main" id="{D90B33CB-38FA-4FFA-9ABB-5550E12EC4E4}"/>
                </a:ext>
              </a:extLst>
            </p:cNvPr>
            <p:cNvSpPr/>
            <p:nvPr/>
          </p:nvSpPr>
          <p:spPr>
            <a:xfrm>
              <a:off x="8811207" y="2064514"/>
              <a:ext cx="2052735" cy="224526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F999A1E5-9569-4098-B59B-FB186C61279D}"/>
                </a:ext>
              </a:extLst>
            </p:cNvPr>
            <p:cNvSpPr txBox="1"/>
            <p:nvPr/>
          </p:nvSpPr>
          <p:spPr>
            <a:xfrm>
              <a:off x="9270820" y="2063729"/>
              <a:ext cx="14033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OpenSSL </a:t>
              </a:r>
              <a:r>
                <a:rPr kumimoji="0" lang="en-US" altLang="zh-CN" sz="1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libcrypto</a:t>
              </a:r>
              <a:endPara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B41972AB-F26A-4331-8264-04802966802F}"/>
                </a:ext>
              </a:extLst>
            </p:cNvPr>
            <p:cNvCxnSpPr/>
            <p:nvPr/>
          </p:nvCxnSpPr>
          <p:spPr>
            <a:xfrm>
              <a:off x="8534400" y="2355406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92D050"/>
              </a:solidFill>
              <a:prstDash val="dash"/>
              <a:miter lim="800000"/>
            </a:ln>
            <a:effectLst/>
          </p:spPr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D7780200-88F6-4A8D-849D-F40C7FB1AE1E}"/>
                </a:ext>
              </a:extLst>
            </p:cNvPr>
            <p:cNvCxnSpPr>
              <a:cxnSpLocks/>
            </p:cNvCxnSpPr>
            <p:nvPr/>
          </p:nvCxnSpPr>
          <p:spPr>
            <a:xfrm>
              <a:off x="9813314" y="2297510"/>
              <a:ext cx="0" cy="308841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4" name="矩形: 圆角 63">
              <a:extLst>
                <a:ext uri="{FF2B5EF4-FFF2-40B4-BE49-F238E27FC236}">
                  <a16:creationId xmlns:a16="http://schemas.microsoft.com/office/drawing/2014/main" id="{3F221ED8-2C87-49A9-A592-9B4C7A576EC1}"/>
                </a:ext>
              </a:extLst>
            </p:cNvPr>
            <p:cNvSpPr/>
            <p:nvPr/>
          </p:nvSpPr>
          <p:spPr>
            <a:xfrm>
              <a:off x="8811207" y="2616440"/>
              <a:ext cx="2052735" cy="224526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953D7B1-F9B9-4E95-AD89-76C9D6A62538}"/>
                </a:ext>
              </a:extLst>
            </p:cNvPr>
            <p:cNvSpPr txBox="1"/>
            <p:nvPr/>
          </p:nvSpPr>
          <p:spPr>
            <a:xfrm>
              <a:off x="9367935" y="2594813"/>
              <a:ext cx="9392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QAT Engine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BE07D402-72CF-4EB1-8DEF-E1067769B9D7}"/>
                </a:ext>
              </a:extLst>
            </p:cNvPr>
            <p:cNvSpPr txBox="1"/>
            <p:nvPr/>
          </p:nvSpPr>
          <p:spPr>
            <a:xfrm>
              <a:off x="9238489" y="2338990"/>
              <a:ext cx="119935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OpenSSL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enging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API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E3BAD0E-2662-4B39-93DF-4447A3D7D240}"/>
                </a:ext>
              </a:extLst>
            </p:cNvPr>
            <p:cNvCxnSpPr/>
            <p:nvPr/>
          </p:nvCxnSpPr>
          <p:spPr>
            <a:xfrm>
              <a:off x="8534400" y="3076968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dash"/>
              <a:miter lim="800000"/>
            </a:ln>
            <a:effectLst/>
          </p:spPr>
        </p:cxn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2C69CAF-349F-4866-94F7-4619CE3AF9DB}"/>
                </a:ext>
              </a:extLst>
            </p:cNvPr>
            <p:cNvCxnSpPr>
              <a:cxnSpLocks/>
            </p:cNvCxnSpPr>
            <p:nvPr/>
          </p:nvCxnSpPr>
          <p:spPr>
            <a:xfrm>
              <a:off x="9812070" y="2861720"/>
              <a:ext cx="2490" cy="348011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EB333F41-CF6A-4C76-9F97-A2D91A89BB81}"/>
                </a:ext>
              </a:extLst>
            </p:cNvPr>
            <p:cNvSpPr txBox="1"/>
            <p:nvPr/>
          </p:nvSpPr>
          <p:spPr>
            <a:xfrm>
              <a:off x="9374156" y="2904801"/>
              <a:ext cx="10363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Intel QAT API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B8D39B42-F54A-4AD4-8629-41AA70AA95F5}"/>
                </a:ext>
              </a:extLst>
            </p:cNvPr>
            <p:cNvSpPr/>
            <p:nvPr/>
          </p:nvSpPr>
          <p:spPr>
            <a:xfrm>
              <a:off x="8823022" y="3212807"/>
              <a:ext cx="2052735" cy="429639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6E61377B-ACED-45D7-A766-99907B7C0A68}"/>
                </a:ext>
              </a:extLst>
            </p:cNvPr>
            <p:cNvSpPr txBox="1"/>
            <p:nvPr/>
          </p:nvSpPr>
          <p:spPr>
            <a:xfrm>
              <a:off x="9198079" y="3206390"/>
              <a:ext cx="1548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      Intel QAT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User Space Library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40E6797-6D74-4202-A574-25EABDFFB7CA}"/>
                </a:ext>
              </a:extLst>
            </p:cNvPr>
            <p:cNvCxnSpPr/>
            <p:nvPr/>
          </p:nvCxnSpPr>
          <p:spPr>
            <a:xfrm>
              <a:off x="8534400" y="3866960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FFC000"/>
              </a:solidFill>
              <a:prstDash val="dash"/>
              <a:miter lim="800000"/>
            </a:ln>
            <a:effectLst/>
          </p:spPr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A3A55978-3CC9-4320-9103-8B61AC226505}"/>
                </a:ext>
              </a:extLst>
            </p:cNvPr>
            <p:cNvSpPr txBox="1"/>
            <p:nvPr/>
          </p:nvSpPr>
          <p:spPr>
            <a:xfrm>
              <a:off x="10670604" y="3651516"/>
              <a:ext cx="10363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User Space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8C5D1C6F-675A-4979-A71D-6ECAD64F9440}"/>
                </a:ext>
              </a:extLst>
            </p:cNvPr>
            <p:cNvSpPr txBox="1"/>
            <p:nvPr/>
          </p:nvSpPr>
          <p:spPr>
            <a:xfrm>
              <a:off x="10674218" y="3881761"/>
              <a:ext cx="10363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Kernel Space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5" name="直接箭头连接符 74">
              <a:extLst>
                <a:ext uri="{FF2B5EF4-FFF2-40B4-BE49-F238E27FC236}">
                  <a16:creationId xmlns:a16="http://schemas.microsoft.com/office/drawing/2014/main" id="{878CEA15-2FA5-47EB-B6D5-35B908F3D8BF}"/>
                </a:ext>
              </a:extLst>
            </p:cNvPr>
            <p:cNvCxnSpPr>
              <a:cxnSpLocks/>
            </p:cNvCxnSpPr>
            <p:nvPr/>
          </p:nvCxnSpPr>
          <p:spPr>
            <a:xfrm>
              <a:off x="9231025" y="3642446"/>
              <a:ext cx="7464" cy="519007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698618E7-614B-450C-9969-B93E9E12EB21}"/>
                </a:ext>
              </a:extLst>
            </p:cNvPr>
            <p:cNvSpPr/>
            <p:nvPr/>
          </p:nvSpPr>
          <p:spPr>
            <a:xfrm>
              <a:off x="8674742" y="4164134"/>
              <a:ext cx="1200540" cy="314555"/>
            </a:xfrm>
            <a:prstGeom prst="roundRect">
              <a:avLst/>
            </a:prstGeom>
            <a:solidFill>
              <a:srgbClr val="00B0F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4CB8ACF-587D-4953-B38F-08D82004811B}"/>
                </a:ext>
              </a:extLst>
            </p:cNvPr>
            <p:cNvSpPr txBox="1"/>
            <p:nvPr/>
          </p:nvSpPr>
          <p:spPr>
            <a:xfrm>
              <a:off x="8735776" y="4182848"/>
              <a:ext cx="12367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Intel QAT Driver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8DDA42E5-C5F8-4B59-A70F-D98CCCD49DA6}"/>
                </a:ext>
              </a:extLst>
            </p:cNvPr>
            <p:cNvCxnSpPr/>
            <p:nvPr/>
          </p:nvCxnSpPr>
          <p:spPr>
            <a:xfrm>
              <a:off x="8546213" y="4700495"/>
              <a:ext cx="2606351" cy="0"/>
            </a:xfrm>
            <a:prstGeom prst="line">
              <a:avLst/>
            </a:prstGeom>
            <a:noFill/>
            <a:ln w="12700" cap="flat" cmpd="sng" algn="ctr">
              <a:solidFill>
                <a:srgbClr val="00B0F0"/>
              </a:solidFill>
              <a:prstDash val="dash"/>
              <a:miter lim="800000"/>
            </a:ln>
            <a:effectLst/>
          </p:spPr>
        </p:cxnSp>
        <p:sp>
          <p:nvSpPr>
            <p:cNvPr id="79" name="立方体 78">
              <a:extLst>
                <a:ext uri="{FF2B5EF4-FFF2-40B4-BE49-F238E27FC236}">
                  <a16:creationId xmlns:a16="http://schemas.microsoft.com/office/drawing/2014/main" id="{AF1B2818-7617-4F2E-B18B-67BA2AE28F5E}"/>
                </a:ext>
              </a:extLst>
            </p:cNvPr>
            <p:cNvSpPr/>
            <p:nvPr/>
          </p:nvSpPr>
          <p:spPr>
            <a:xfrm>
              <a:off x="8648527" y="4858604"/>
              <a:ext cx="2647981" cy="281517"/>
            </a:xfrm>
            <a:prstGeom prst="cube">
              <a:avLst/>
            </a:prstGeom>
            <a:solidFill>
              <a:srgbClr val="E7E6E6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E65F9412-4329-410E-8EE7-67F5BB06C5FE}"/>
                </a:ext>
              </a:extLst>
            </p:cNvPr>
            <p:cNvSpPr txBox="1"/>
            <p:nvPr/>
          </p:nvSpPr>
          <p:spPr>
            <a:xfrm>
              <a:off x="8764023" y="4881924"/>
              <a:ext cx="2376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Intel </a:t>
              </a:r>
              <a:r>
                <a:rPr kumimoji="0" lang="en-US" altLang="zh-CN" sz="10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QuickAssist</a:t>
              </a:r>
              <a:r>
                <a:rPr kumimoji="0" lang="en-US" altLang="zh-CN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</a:rPr>
                <a:t> Technology Device </a:t>
              </a:r>
              <a:endParaRPr kumimoji="0" lang="zh-CN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</a:endParaRPr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A0AEAFD2-741D-4F60-B539-9B7ACEB581EC}"/>
                </a:ext>
              </a:extLst>
            </p:cNvPr>
            <p:cNvCxnSpPr>
              <a:cxnSpLocks/>
            </p:cNvCxnSpPr>
            <p:nvPr/>
          </p:nvCxnSpPr>
          <p:spPr>
            <a:xfrm>
              <a:off x="9252112" y="4471732"/>
              <a:ext cx="7464" cy="390731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37FB4748-D649-4117-9D5E-DC60119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10397803" y="3642446"/>
              <a:ext cx="7464" cy="1209790"/>
            </a:xfrm>
            <a:prstGeom prst="straightConnector1">
              <a:avLst/>
            </a:prstGeom>
            <a:noFill/>
            <a:ln w="1905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83" name="文本占位符 4">
            <a:extLst>
              <a:ext uri="{FF2B5EF4-FFF2-40B4-BE49-F238E27FC236}">
                <a16:creationId xmlns:a16="http://schemas.microsoft.com/office/drawing/2014/main" id="{B2C63313-F587-4291-BC2C-B2574E789624}"/>
              </a:ext>
            </a:extLst>
          </p:cNvPr>
          <p:cNvSpPr txBox="1">
            <a:spLocks/>
          </p:cNvSpPr>
          <p:nvPr/>
        </p:nvSpPr>
        <p:spPr>
          <a:xfrm>
            <a:off x="8097517" y="5234713"/>
            <a:ext cx="3167947" cy="41812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英特尔</a:t>
            </a:r>
            <a:r>
              <a:rPr kumimoji="0" lang="en-US" altLang="zh-CN" sz="11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®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QAT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卸载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Nginx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数据加解密计算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58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/>
              <a:t>超融合</a:t>
            </a:r>
            <a:r>
              <a:rPr lang="en-US" altLang="zh-CN" b="1" dirty="0" err="1"/>
              <a:t>SPECVirt</a:t>
            </a:r>
            <a:r>
              <a:rPr lang="en-US" altLang="zh-CN" b="1" dirty="0"/>
              <a:t> NO.1 </a:t>
            </a:r>
            <a:endParaRPr lang="zh-CN" altLang="en-US" b="1" dirty="0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E440209-C838-44B1-A774-7BBC98FF338B}"/>
              </a:ext>
            </a:extLst>
          </p:cNvPr>
          <p:cNvGrpSpPr/>
          <p:nvPr/>
        </p:nvGrpSpPr>
        <p:grpSpPr>
          <a:xfrm>
            <a:off x="1468873" y="1397569"/>
            <a:ext cx="9762823" cy="2553644"/>
            <a:chOff x="1800288" y="1272970"/>
            <a:chExt cx="9762823" cy="2553644"/>
          </a:xfrm>
        </p:grpSpPr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D72A8899-A40B-4C6F-AA93-363EC63B5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602377" y="1272970"/>
              <a:ext cx="1553265" cy="2434847"/>
            </a:xfrm>
            <a:prstGeom prst="rect">
              <a:avLst/>
            </a:prstGeom>
          </p:spPr>
        </p:pic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C1E3F09E-8752-4DC3-870D-31BB32E17E9B}"/>
                </a:ext>
              </a:extLst>
            </p:cNvPr>
            <p:cNvGrpSpPr/>
            <p:nvPr/>
          </p:nvGrpSpPr>
          <p:grpSpPr>
            <a:xfrm>
              <a:off x="8418275" y="3063261"/>
              <a:ext cx="3144836" cy="763353"/>
              <a:chOff x="1293260" y="5359446"/>
              <a:chExt cx="12366644" cy="1117521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321301E6-FDE0-49A3-879D-2ED75C397E94}"/>
                  </a:ext>
                </a:extLst>
              </p:cNvPr>
              <p:cNvSpPr/>
              <p:nvPr/>
            </p:nvSpPr>
            <p:spPr>
              <a:xfrm>
                <a:off x="4347261" y="5359446"/>
                <a:ext cx="9312643" cy="569933"/>
              </a:xfrm>
              <a:prstGeom prst="ellipse">
                <a:avLst/>
              </a:prstGeom>
              <a:noFill/>
              <a:ln w="6350" cap="flat" cmpd="sng" algn="ctr">
                <a:gradFill>
                  <a:gsLst>
                    <a:gs pos="13000">
                      <a:sysClr val="window" lastClr="FFFFFF">
                        <a:alpha val="0"/>
                      </a:sysClr>
                    </a:gs>
                    <a:gs pos="100000">
                      <a:sysClr val="window" lastClr="FFFFFF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51419">
                  <a:defRPr/>
                </a:pPr>
                <a:endParaRPr lang="zh-CN" altLang="en-US" sz="1304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A4442347-4C20-45DB-BD0E-8B06A2BF54D0}"/>
                  </a:ext>
                </a:extLst>
              </p:cNvPr>
              <p:cNvSpPr/>
              <p:nvPr/>
            </p:nvSpPr>
            <p:spPr>
              <a:xfrm>
                <a:off x="1293260" y="5575337"/>
                <a:ext cx="9312643" cy="901630"/>
              </a:xfrm>
              <a:prstGeom prst="ellipse">
                <a:avLst/>
              </a:prstGeom>
              <a:gradFill>
                <a:gsLst>
                  <a:gs pos="100000">
                    <a:srgbClr val="0070C0">
                      <a:alpha val="20000"/>
                    </a:srgbClr>
                  </a:gs>
                  <a:gs pos="37000">
                    <a:srgbClr val="4D72C2">
                      <a:alpha val="0"/>
                    </a:srgbClr>
                  </a:gs>
                </a:gsLst>
                <a:lin ang="5400000" scaled="0"/>
              </a:gra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38866">
                  <a:defRPr/>
                </a:pPr>
                <a:endParaRPr lang="zh-CN" altLang="en-US" sz="1728">
                  <a:solidFill>
                    <a:schemeClr val="tx1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49" name="ïṩḷiḋé">
              <a:extLst>
                <a:ext uri="{FF2B5EF4-FFF2-40B4-BE49-F238E27FC236}">
                  <a16:creationId xmlns:a16="http://schemas.microsoft.com/office/drawing/2014/main" id="{BF99CDCD-47DB-47B8-9DEC-726A365E3C9E}"/>
                </a:ext>
              </a:extLst>
            </p:cNvPr>
            <p:cNvSpPr txBox="1"/>
            <p:nvPr/>
          </p:nvSpPr>
          <p:spPr bwMode="auto">
            <a:xfrm>
              <a:off x="1800288" y="1668914"/>
              <a:ext cx="6427472" cy="515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  <a:defRPr/>
              </a:pPr>
              <a:r>
                <a:rPr lang="en-US" altLang="zh-CN" sz="24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SPECvirt 9801</a:t>
              </a:r>
              <a:r>
                <a:rPr lang="zh-CN" altLang="en-US" sz="24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r>
                <a:rPr lang="en-US" altLang="zh-CN" sz="24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，刷新世界记录</a:t>
              </a:r>
              <a:endParaRPr lang="en-US" altLang="zh-CN" sz="2400" b="1" kern="0" spc="-2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ṩḷiḋé">
              <a:extLst>
                <a:ext uri="{FF2B5EF4-FFF2-40B4-BE49-F238E27FC236}">
                  <a16:creationId xmlns:a16="http://schemas.microsoft.com/office/drawing/2014/main" id="{D7A59B8F-CECF-42B6-AE5B-DCF8AA4ED07A}"/>
                </a:ext>
              </a:extLst>
            </p:cNvPr>
            <p:cNvSpPr txBox="1"/>
            <p:nvPr/>
          </p:nvSpPr>
          <p:spPr bwMode="auto">
            <a:xfrm>
              <a:off x="8949423" y="3314818"/>
              <a:ext cx="2088232" cy="351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00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spcBef>
                  <a:spcPct val="0"/>
                </a:spcBef>
                <a:defRPr/>
              </a:pPr>
              <a:r>
                <a:rPr lang="en-US" altLang="zh-CN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FusionOne HCI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FA2BFFD-E822-4DE3-A469-69034EF942CA}"/>
                </a:ext>
              </a:extLst>
            </p:cNvPr>
            <p:cNvSpPr/>
            <p:nvPr/>
          </p:nvSpPr>
          <p:spPr>
            <a:xfrm>
              <a:off x="2304789" y="2362452"/>
              <a:ext cx="5418471" cy="3627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4400" indent="-284400" algn="ctr">
                <a:lnSpc>
                  <a:spcPct val="120000"/>
                </a:lnSpc>
                <a:defRPr/>
              </a:pP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1+1+1&gt;3  |  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服务器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操作系统</a:t>
              </a:r>
              <a:r>
                <a:rPr lang="en-US" altLang="zh-CN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+</a:t>
              </a:r>
              <a:r>
                <a:rPr lang="zh-CN" altLang="en-US" sz="16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Arial" panose="020B0604020202020204" pitchFamily="34" charset="0"/>
                </a:rPr>
                <a:t>虚拟化，一体化联合锻造</a:t>
              </a:r>
              <a:endPara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F5B9E5C-D854-410E-9502-F102C718F94C}"/>
                </a:ext>
              </a:extLst>
            </p:cNvPr>
            <p:cNvSpPr/>
            <p:nvPr/>
          </p:nvSpPr>
          <p:spPr>
            <a:xfrm>
              <a:off x="2238000" y="3080798"/>
              <a:ext cx="55520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单台</a:t>
              </a:r>
              <a:r>
                <a:rPr lang="zh-CN" altLang="en-US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双路服务器部署</a:t>
              </a:r>
              <a:r>
                <a:rPr lang="en-US" altLang="zh-CN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103</a:t>
              </a:r>
              <a:r>
                <a:rPr lang="zh-CN" altLang="en-US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个</a:t>
              </a:r>
              <a:r>
                <a:rPr lang="en-US" altLang="zh-CN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tile</a:t>
              </a:r>
              <a:r>
                <a:rPr lang="zh-CN" altLang="en-US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，</a:t>
              </a:r>
              <a:r>
                <a:rPr lang="zh-CN" altLang="en-US" sz="1600" kern="0" spc="-2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稳定运行虚机</a:t>
              </a:r>
              <a:r>
                <a:rPr lang="en-US" altLang="zh-CN" sz="16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546</a:t>
              </a:r>
              <a:r>
                <a:rPr lang="zh-CN" altLang="en-US" sz="1600" b="1" kern="0" spc="-2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endParaRPr lang="en-US" altLang="zh-CN" sz="1600" kern="0" spc="-2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梯形 55">
            <a:extLst>
              <a:ext uri="{FF2B5EF4-FFF2-40B4-BE49-F238E27FC236}">
                <a16:creationId xmlns:a16="http://schemas.microsoft.com/office/drawing/2014/main" id="{054E6678-A1C8-4783-9194-2F0B6BFCD8D3}"/>
              </a:ext>
            </a:extLst>
          </p:cNvPr>
          <p:cNvSpPr/>
          <p:nvPr/>
        </p:nvSpPr>
        <p:spPr>
          <a:xfrm>
            <a:off x="1136342" y="5288100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梯形 56">
            <a:extLst>
              <a:ext uri="{FF2B5EF4-FFF2-40B4-BE49-F238E27FC236}">
                <a16:creationId xmlns:a16="http://schemas.microsoft.com/office/drawing/2014/main" id="{E5F3FAEB-4548-4A32-B0FE-A4592A726EA4}"/>
              </a:ext>
            </a:extLst>
          </p:cNvPr>
          <p:cNvSpPr/>
          <p:nvPr/>
        </p:nvSpPr>
        <p:spPr>
          <a:xfrm>
            <a:off x="2625615" y="5281125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梯形 57">
            <a:extLst>
              <a:ext uri="{FF2B5EF4-FFF2-40B4-BE49-F238E27FC236}">
                <a16:creationId xmlns:a16="http://schemas.microsoft.com/office/drawing/2014/main" id="{BBEEE47A-C280-4006-8762-E34F9099A3F8}"/>
              </a:ext>
            </a:extLst>
          </p:cNvPr>
          <p:cNvSpPr/>
          <p:nvPr/>
        </p:nvSpPr>
        <p:spPr>
          <a:xfrm>
            <a:off x="4111804" y="5281125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梯形 58">
            <a:extLst>
              <a:ext uri="{FF2B5EF4-FFF2-40B4-BE49-F238E27FC236}">
                <a16:creationId xmlns:a16="http://schemas.microsoft.com/office/drawing/2014/main" id="{D34D3E33-C30C-4868-8C53-906254C4E236}"/>
              </a:ext>
            </a:extLst>
          </p:cNvPr>
          <p:cNvSpPr/>
          <p:nvPr/>
        </p:nvSpPr>
        <p:spPr>
          <a:xfrm>
            <a:off x="7080003" y="5293829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梯形 59">
            <a:extLst>
              <a:ext uri="{FF2B5EF4-FFF2-40B4-BE49-F238E27FC236}">
                <a16:creationId xmlns:a16="http://schemas.microsoft.com/office/drawing/2014/main" id="{2A4A634C-F985-4CAD-A35C-AE9741E8EFD8}"/>
              </a:ext>
            </a:extLst>
          </p:cNvPr>
          <p:cNvSpPr/>
          <p:nvPr/>
        </p:nvSpPr>
        <p:spPr>
          <a:xfrm>
            <a:off x="8532263" y="5291920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A9353486-379F-465C-BC81-A5D0C16DC3DB}"/>
              </a:ext>
            </a:extLst>
          </p:cNvPr>
          <p:cNvSpPr/>
          <p:nvPr/>
        </p:nvSpPr>
        <p:spPr>
          <a:xfrm>
            <a:off x="1237495" y="4881384"/>
            <a:ext cx="8705050" cy="298137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36000" rIns="27213" bIns="0" anchor="ctr" anchorCtr="1"/>
          <a:lstStyle/>
          <a:p>
            <a:pPr marL="0" marR="0" lvl="0" indent="-53463" algn="ctr" defTabSz="362742" eaLnBrk="1" fontAlgn="auto" latinLnBrk="0" hangingPunct="1">
              <a:lnSpc>
                <a:spcPts val="108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2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CCC6F8E-D988-441D-B477-9B503A8D5382}"/>
              </a:ext>
            </a:extLst>
          </p:cNvPr>
          <p:cNvSpPr/>
          <p:nvPr/>
        </p:nvSpPr>
        <p:spPr>
          <a:xfrm>
            <a:off x="1503007" y="4705916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DAEF1AB-C113-4854-9E62-CD270658D385}"/>
              </a:ext>
            </a:extLst>
          </p:cNvPr>
          <p:cNvSpPr/>
          <p:nvPr/>
        </p:nvSpPr>
        <p:spPr>
          <a:xfrm>
            <a:off x="1570565" y="5308316"/>
            <a:ext cx="562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6E58DDEB-F373-48B7-9975-1738D6E31FE5}"/>
              </a:ext>
            </a:extLst>
          </p:cNvPr>
          <p:cNvSpPr>
            <a:spLocks noChangeAspect="1"/>
          </p:cNvSpPr>
          <p:nvPr/>
        </p:nvSpPr>
        <p:spPr>
          <a:xfrm>
            <a:off x="1618877" y="4830910"/>
            <a:ext cx="318786" cy="318786"/>
          </a:xfrm>
          <a:custGeom>
            <a:avLst/>
            <a:gdLst>
              <a:gd name="T0" fmla="*/ 3083 w 9980"/>
              <a:gd name="T1" fmla="*/ 3662 h 9988"/>
              <a:gd name="T2" fmla="*/ 4596 w 9980"/>
              <a:gd name="T3" fmla="*/ 2066 h 9988"/>
              <a:gd name="T4" fmla="*/ 1199 w 9980"/>
              <a:gd name="T5" fmla="*/ 4295 h 9988"/>
              <a:gd name="T6" fmla="*/ 4610 w 9980"/>
              <a:gd name="T7" fmla="*/ 5297 h 9988"/>
              <a:gd name="T8" fmla="*/ 3156 w 9980"/>
              <a:gd name="T9" fmla="*/ 3837 h 9988"/>
              <a:gd name="T10" fmla="*/ 3743 w 9980"/>
              <a:gd name="T11" fmla="*/ 3681 h 9988"/>
              <a:gd name="T12" fmla="*/ 4990 w 9980"/>
              <a:gd name="T13" fmla="*/ 2453 h 9988"/>
              <a:gd name="T14" fmla="*/ 3743 w 9980"/>
              <a:gd name="T15" fmla="*/ 3681 h 9988"/>
              <a:gd name="T16" fmla="*/ 1049 w 9980"/>
              <a:gd name="T17" fmla="*/ 2 h 9988"/>
              <a:gd name="T18" fmla="*/ 0 w 9980"/>
              <a:gd name="T19" fmla="*/ 1037 h 9988"/>
              <a:gd name="T20" fmla="*/ 310 w 9980"/>
              <a:gd name="T21" fmla="*/ 7310 h 9988"/>
              <a:gd name="T22" fmla="*/ 8931 w 9980"/>
              <a:gd name="T23" fmla="*/ 7610 h 9988"/>
              <a:gd name="T24" fmla="*/ 9980 w 9980"/>
              <a:gd name="T25" fmla="*/ 6575 h 9988"/>
              <a:gd name="T26" fmla="*/ 9670 w 9980"/>
              <a:gd name="T27" fmla="*/ 302 h 9988"/>
              <a:gd name="T28" fmla="*/ 3231 w 9980"/>
              <a:gd name="T29" fmla="*/ 6300 h 9988"/>
              <a:gd name="T30" fmla="*/ 2264 w 9980"/>
              <a:gd name="T31" fmla="*/ 1261 h 9988"/>
              <a:gd name="T32" fmla="*/ 5894 w 9980"/>
              <a:gd name="T33" fmla="*/ 3700 h 9988"/>
              <a:gd name="T34" fmla="*/ 9043 w 9980"/>
              <a:gd name="T35" fmla="*/ 5383 h 9988"/>
              <a:gd name="T36" fmla="*/ 6617 w 9980"/>
              <a:gd name="T37" fmla="*/ 5627 h 9988"/>
              <a:gd name="T38" fmla="*/ 6617 w 9980"/>
              <a:gd name="T39" fmla="*/ 5140 h 9988"/>
              <a:gd name="T40" fmla="*/ 9043 w 9980"/>
              <a:gd name="T41" fmla="*/ 5383 h 9988"/>
              <a:gd name="T42" fmla="*/ 8793 w 9980"/>
              <a:gd name="T43" fmla="*/ 4031 h 9988"/>
              <a:gd name="T44" fmla="*/ 6367 w 9980"/>
              <a:gd name="T45" fmla="*/ 3787 h 9988"/>
              <a:gd name="T46" fmla="*/ 6617 w 9980"/>
              <a:gd name="T47" fmla="*/ 3500 h 9988"/>
              <a:gd name="T48" fmla="*/ 9044 w 9980"/>
              <a:gd name="T49" fmla="*/ 3743 h 9988"/>
              <a:gd name="T50" fmla="*/ 9043 w 9980"/>
              <a:gd name="T51" fmla="*/ 3787 h 9988"/>
              <a:gd name="T52" fmla="*/ 8793 w 9980"/>
              <a:gd name="T53" fmla="*/ 2435 h 9988"/>
              <a:gd name="T54" fmla="*/ 6367 w 9980"/>
              <a:gd name="T55" fmla="*/ 2191 h 9988"/>
              <a:gd name="T56" fmla="*/ 8794 w 9980"/>
              <a:gd name="T57" fmla="*/ 1947 h 9988"/>
              <a:gd name="T58" fmla="*/ 9043 w 9980"/>
              <a:gd name="T59" fmla="*/ 2191 h 9988"/>
              <a:gd name="T60" fmla="*/ 1941 w 9980"/>
              <a:gd name="T61" fmla="*/ 7610 h 9988"/>
              <a:gd name="T62" fmla="*/ 1871 w 9980"/>
              <a:gd name="T63" fmla="*/ 9978 h 9988"/>
              <a:gd name="T64" fmla="*/ 2939 w 9980"/>
              <a:gd name="T65" fmla="*/ 7610 h 9988"/>
              <a:gd name="T66" fmla="*/ 8070 w 9980"/>
              <a:gd name="T67" fmla="*/ 7610 h 9988"/>
              <a:gd name="T68" fmla="*/ 8339 w 9980"/>
              <a:gd name="T69" fmla="*/ 9892 h 9988"/>
              <a:gd name="T70" fmla="*/ 7809 w 9980"/>
              <a:gd name="T71" fmla="*/ 9760 h 9988"/>
              <a:gd name="T72" fmla="*/ 7073 w 9980"/>
              <a:gd name="T73" fmla="*/ 7610 h 9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80" h="9988">
                <a:moveTo>
                  <a:pt x="3156" y="3837"/>
                </a:moveTo>
                <a:cubicBezTo>
                  <a:pt x="3109" y="3791"/>
                  <a:pt x="3083" y="3728"/>
                  <a:pt x="3083" y="3662"/>
                </a:cubicBezTo>
                <a:cubicBezTo>
                  <a:pt x="3083" y="3596"/>
                  <a:pt x="3109" y="3533"/>
                  <a:pt x="3156" y="3487"/>
                </a:cubicBezTo>
                <a:lnTo>
                  <a:pt x="4596" y="2066"/>
                </a:lnTo>
                <a:cubicBezTo>
                  <a:pt x="3880" y="1462"/>
                  <a:pt x="2851" y="1400"/>
                  <a:pt x="2067" y="1915"/>
                </a:cubicBezTo>
                <a:cubicBezTo>
                  <a:pt x="1284" y="2428"/>
                  <a:pt x="930" y="3396"/>
                  <a:pt x="1199" y="4295"/>
                </a:cubicBezTo>
                <a:cubicBezTo>
                  <a:pt x="1467" y="5192"/>
                  <a:pt x="2294" y="5808"/>
                  <a:pt x="3231" y="5808"/>
                </a:cubicBezTo>
                <a:cubicBezTo>
                  <a:pt x="3736" y="5807"/>
                  <a:pt x="4225" y="5626"/>
                  <a:pt x="4610" y="5297"/>
                </a:cubicBezTo>
                <a:lnTo>
                  <a:pt x="3163" y="3850"/>
                </a:lnTo>
                <a:lnTo>
                  <a:pt x="3156" y="3837"/>
                </a:lnTo>
                <a:close/>
                <a:moveTo>
                  <a:pt x="3156" y="3837"/>
                </a:moveTo>
                <a:close/>
                <a:moveTo>
                  <a:pt x="3743" y="3681"/>
                </a:moveTo>
                <a:lnTo>
                  <a:pt x="4990" y="4928"/>
                </a:lnTo>
                <a:cubicBezTo>
                  <a:pt x="5544" y="4196"/>
                  <a:pt x="5544" y="3185"/>
                  <a:pt x="4990" y="2453"/>
                </a:cubicBezTo>
                <a:lnTo>
                  <a:pt x="3743" y="3681"/>
                </a:lnTo>
                <a:close/>
                <a:moveTo>
                  <a:pt x="3743" y="3681"/>
                </a:moveTo>
                <a:close/>
                <a:moveTo>
                  <a:pt x="8931" y="2"/>
                </a:moveTo>
                <a:lnTo>
                  <a:pt x="1049" y="2"/>
                </a:lnTo>
                <a:cubicBezTo>
                  <a:pt x="773" y="1"/>
                  <a:pt x="508" y="108"/>
                  <a:pt x="310" y="302"/>
                </a:cubicBezTo>
                <a:cubicBezTo>
                  <a:pt x="114" y="496"/>
                  <a:pt x="3" y="761"/>
                  <a:pt x="0" y="1037"/>
                </a:cubicBezTo>
                <a:lnTo>
                  <a:pt x="0" y="6575"/>
                </a:lnTo>
                <a:cubicBezTo>
                  <a:pt x="1" y="6851"/>
                  <a:pt x="113" y="7115"/>
                  <a:pt x="310" y="7310"/>
                </a:cubicBezTo>
                <a:cubicBezTo>
                  <a:pt x="506" y="7503"/>
                  <a:pt x="773" y="7612"/>
                  <a:pt x="1049" y="7610"/>
                </a:cubicBezTo>
                <a:lnTo>
                  <a:pt x="8931" y="7610"/>
                </a:lnTo>
                <a:cubicBezTo>
                  <a:pt x="9208" y="7611"/>
                  <a:pt x="9473" y="7503"/>
                  <a:pt x="9670" y="7310"/>
                </a:cubicBezTo>
                <a:cubicBezTo>
                  <a:pt x="9866" y="7116"/>
                  <a:pt x="9978" y="6851"/>
                  <a:pt x="9980" y="6575"/>
                </a:cubicBezTo>
                <a:lnTo>
                  <a:pt x="9980" y="1037"/>
                </a:lnTo>
                <a:cubicBezTo>
                  <a:pt x="9979" y="761"/>
                  <a:pt x="9868" y="497"/>
                  <a:pt x="9670" y="302"/>
                </a:cubicBezTo>
                <a:cubicBezTo>
                  <a:pt x="9473" y="108"/>
                  <a:pt x="9208" y="0"/>
                  <a:pt x="8931" y="2"/>
                </a:cubicBezTo>
                <a:close/>
                <a:moveTo>
                  <a:pt x="3231" y="6300"/>
                </a:moveTo>
                <a:cubicBezTo>
                  <a:pt x="1774" y="6307"/>
                  <a:pt x="585" y="5132"/>
                  <a:pt x="575" y="3675"/>
                </a:cubicBezTo>
                <a:cubicBezTo>
                  <a:pt x="602" y="2605"/>
                  <a:pt x="1268" y="1653"/>
                  <a:pt x="2264" y="1261"/>
                </a:cubicBezTo>
                <a:cubicBezTo>
                  <a:pt x="3260" y="868"/>
                  <a:pt x="4395" y="1108"/>
                  <a:pt x="5145" y="1872"/>
                </a:cubicBezTo>
                <a:cubicBezTo>
                  <a:pt x="5625" y="2358"/>
                  <a:pt x="5895" y="3016"/>
                  <a:pt x="5894" y="3700"/>
                </a:cubicBezTo>
                <a:cubicBezTo>
                  <a:pt x="5870" y="5150"/>
                  <a:pt x="4683" y="6311"/>
                  <a:pt x="3231" y="6300"/>
                </a:cubicBezTo>
                <a:close/>
                <a:moveTo>
                  <a:pt x="9043" y="5383"/>
                </a:moveTo>
                <a:cubicBezTo>
                  <a:pt x="9039" y="5518"/>
                  <a:pt x="8929" y="5627"/>
                  <a:pt x="8793" y="5627"/>
                </a:cubicBezTo>
                <a:lnTo>
                  <a:pt x="6617" y="5627"/>
                </a:lnTo>
                <a:cubicBezTo>
                  <a:pt x="6483" y="5627"/>
                  <a:pt x="6371" y="5520"/>
                  <a:pt x="6367" y="5383"/>
                </a:cubicBezTo>
                <a:cubicBezTo>
                  <a:pt x="6371" y="5248"/>
                  <a:pt x="6481" y="5140"/>
                  <a:pt x="6617" y="5140"/>
                </a:cubicBezTo>
                <a:lnTo>
                  <a:pt x="8794" y="5140"/>
                </a:lnTo>
                <a:cubicBezTo>
                  <a:pt x="8929" y="5140"/>
                  <a:pt x="9040" y="5248"/>
                  <a:pt x="9043" y="5383"/>
                </a:cubicBezTo>
                <a:close/>
                <a:moveTo>
                  <a:pt x="9043" y="3787"/>
                </a:moveTo>
                <a:cubicBezTo>
                  <a:pt x="9039" y="3922"/>
                  <a:pt x="8929" y="4031"/>
                  <a:pt x="8793" y="4031"/>
                </a:cubicBezTo>
                <a:lnTo>
                  <a:pt x="6617" y="4031"/>
                </a:lnTo>
                <a:cubicBezTo>
                  <a:pt x="6483" y="4031"/>
                  <a:pt x="6371" y="3923"/>
                  <a:pt x="6367" y="3787"/>
                </a:cubicBezTo>
                <a:lnTo>
                  <a:pt x="6367" y="3743"/>
                </a:lnTo>
                <a:cubicBezTo>
                  <a:pt x="6371" y="3608"/>
                  <a:pt x="6481" y="3500"/>
                  <a:pt x="6617" y="3500"/>
                </a:cubicBezTo>
                <a:lnTo>
                  <a:pt x="8794" y="3500"/>
                </a:lnTo>
                <a:cubicBezTo>
                  <a:pt x="8929" y="3500"/>
                  <a:pt x="9040" y="3607"/>
                  <a:pt x="9044" y="3743"/>
                </a:cubicBezTo>
                <a:lnTo>
                  <a:pt x="9044" y="3787"/>
                </a:lnTo>
                <a:lnTo>
                  <a:pt x="9043" y="3787"/>
                </a:lnTo>
                <a:close/>
                <a:moveTo>
                  <a:pt x="9043" y="2191"/>
                </a:moveTo>
                <a:cubicBezTo>
                  <a:pt x="9039" y="2326"/>
                  <a:pt x="8929" y="2435"/>
                  <a:pt x="8793" y="2435"/>
                </a:cubicBezTo>
                <a:lnTo>
                  <a:pt x="6617" y="2435"/>
                </a:lnTo>
                <a:cubicBezTo>
                  <a:pt x="6483" y="2435"/>
                  <a:pt x="6371" y="2327"/>
                  <a:pt x="6367" y="2191"/>
                </a:cubicBezTo>
                <a:cubicBezTo>
                  <a:pt x="6371" y="2056"/>
                  <a:pt x="6481" y="1947"/>
                  <a:pt x="6617" y="1947"/>
                </a:cubicBezTo>
                <a:lnTo>
                  <a:pt x="8794" y="1947"/>
                </a:lnTo>
                <a:cubicBezTo>
                  <a:pt x="8929" y="1947"/>
                  <a:pt x="9040" y="2056"/>
                  <a:pt x="9043" y="2191"/>
                </a:cubicBezTo>
                <a:close/>
                <a:moveTo>
                  <a:pt x="9043" y="2191"/>
                </a:moveTo>
                <a:close/>
                <a:moveTo>
                  <a:pt x="2939" y="7610"/>
                </a:moveTo>
                <a:lnTo>
                  <a:pt x="1941" y="7610"/>
                </a:lnTo>
                <a:lnTo>
                  <a:pt x="1573" y="9667"/>
                </a:lnTo>
                <a:cubicBezTo>
                  <a:pt x="1575" y="9833"/>
                  <a:pt x="1706" y="9970"/>
                  <a:pt x="1871" y="9978"/>
                </a:cubicBezTo>
                <a:cubicBezTo>
                  <a:pt x="2011" y="9988"/>
                  <a:pt x="2137" y="9896"/>
                  <a:pt x="2170" y="9760"/>
                </a:cubicBezTo>
                <a:lnTo>
                  <a:pt x="2939" y="7610"/>
                </a:lnTo>
                <a:close/>
                <a:moveTo>
                  <a:pt x="7073" y="7610"/>
                </a:moveTo>
                <a:lnTo>
                  <a:pt x="8070" y="7610"/>
                </a:lnTo>
                <a:lnTo>
                  <a:pt x="8439" y="9667"/>
                </a:lnTo>
                <a:cubicBezTo>
                  <a:pt x="8438" y="9752"/>
                  <a:pt x="8401" y="9833"/>
                  <a:pt x="8339" y="9892"/>
                </a:cubicBezTo>
                <a:cubicBezTo>
                  <a:pt x="8276" y="9951"/>
                  <a:pt x="8194" y="9982"/>
                  <a:pt x="8108" y="9978"/>
                </a:cubicBezTo>
                <a:cubicBezTo>
                  <a:pt x="7968" y="9988"/>
                  <a:pt x="7841" y="9896"/>
                  <a:pt x="7809" y="9760"/>
                </a:cubicBezTo>
                <a:lnTo>
                  <a:pt x="7073" y="7610"/>
                </a:lnTo>
                <a:close/>
                <a:moveTo>
                  <a:pt x="7073" y="7610"/>
                </a:move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D6710CF0-E5D2-496D-B3FC-F7FE1912EE49}"/>
              </a:ext>
            </a:extLst>
          </p:cNvPr>
          <p:cNvSpPr/>
          <p:nvPr/>
        </p:nvSpPr>
        <p:spPr>
          <a:xfrm>
            <a:off x="3051694" y="530831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内存</a:t>
            </a:r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0BA8AA70-59EE-4BFF-AA3E-E6E0C28937B3}"/>
              </a:ext>
            </a:extLst>
          </p:cNvPr>
          <p:cNvSpPr/>
          <p:nvPr/>
        </p:nvSpPr>
        <p:spPr>
          <a:xfrm>
            <a:off x="2974518" y="4705916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54C3D503-C7CF-4903-9595-B43286DB408A}"/>
              </a:ext>
            </a:extLst>
          </p:cNvPr>
          <p:cNvSpPr>
            <a:spLocks noChangeAspect="1"/>
          </p:cNvSpPr>
          <p:nvPr/>
        </p:nvSpPr>
        <p:spPr>
          <a:xfrm>
            <a:off x="3104931" y="4846957"/>
            <a:ext cx="318786" cy="318786"/>
          </a:xfrm>
          <a:custGeom>
            <a:avLst/>
            <a:gdLst>
              <a:gd name="T0" fmla="*/ 12774 w 12774"/>
              <a:gd name="T1" fmla="*/ 3193 h 12774"/>
              <a:gd name="T2" fmla="*/ 9581 w 12774"/>
              <a:gd name="T3" fmla="*/ 0 h 12774"/>
              <a:gd name="T4" fmla="*/ 6387 w 12774"/>
              <a:gd name="T5" fmla="*/ 3193 h 12774"/>
              <a:gd name="T6" fmla="*/ 3193 w 12774"/>
              <a:gd name="T7" fmla="*/ 0 h 12774"/>
              <a:gd name="T8" fmla="*/ 0 w 12774"/>
              <a:gd name="T9" fmla="*/ 3193 h 12774"/>
              <a:gd name="T10" fmla="*/ 3193 w 12774"/>
              <a:gd name="T11" fmla="*/ 6387 h 12774"/>
              <a:gd name="T12" fmla="*/ 0 w 12774"/>
              <a:gd name="T13" fmla="*/ 9581 h 12774"/>
              <a:gd name="T14" fmla="*/ 0 w 12774"/>
              <a:gd name="T15" fmla="*/ 12774 h 12774"/>
              <a:gd name="T16" fmla="*/ 3193 w 12774"/>
              <a:gd name="T17" fmla="*/ 12774 h 12774"/>
              <a:gd name="T18" fmla="*/ 6387 w 12774"/>
              <a:gd name="T19" fmla="*/ 9581 h 12774"/>
              <a:gd name="T20" fmla="*/ 9581 w 12774"/>
              <a:gd name="T21" fmla="*/ 12774 h 12774"/>
              <a:gd name="T22" fmla="*/ 12774 w 12774"/>
              <a:gd name="T23" fmla="*/ 9581 h 12774"/>
              <a:gd name="T24" fmla="*/ 9581 w 12774"/>
              <a:gd name="T25" fmla="*/ 6387 h 12774"/>
              <a:gd name="T26" fmla="*/ 12774 w 12774"/>
              <a:gd name="T27" fmla="*/ 3193 h 12774"/>
              <a:gd name="T28" fmla="*/ 3273 w 12774"/>
              <a:gd name="T29" fmla="*/ 5349 h 12774"/>
              <a:gd name="T30" fmla="*/ 4630 w 12774"/>
              <a:gd name="T31" fmla="*/ 3992 h 12774"/>
              <a:gd name="T32" fmla="*/ 4072 w 12774"/>
              <a:gd name="T33" fmla="*/ 3433 h 12774"/>
              <a:gd name="T34" fmla="*/ 2714 w 12774"/>
              <a:gd name="T35" fmla="*/ 4790 h 12774"/>
              <a:gd name="T36" fmla="*/ 2235 w 12774"/>
              <a:gd name="T37" fmla="*/ 4311 h 12774"/>
              <a:gd name="T38" fmla="*/ 3673 w 12774"/>
              <a:gd name="T39" fmla="*/ 2875 h 12774"/>
              <a:gd name="T40" fmla="*/ 3033 w 12774"/>
              <a:gd name="T41" fmla="*/ 2315 h 12774"/>
              <a:gd name="T42" fmla="*/ 1677 w 12774"/>
              <a:gd name="T43" fmla="*/ 3753 h 12774"/>
              <a:gd name="T44" fmla="*/ 1117 w 12774"/>
              <a:gd name="T45" fmla="*/ 3194 h 12774"/>
              <a:gd name="T46" fmla="*/ 3193 w 12774"/>
              <a:gd name="T47" fmla="*/ 1118 h 12774"/>
              <a:gd name="T48" fmla="*/ 5827 w 12774"/>
              <a:gd name="T49" fmla="*/ 3752 h 12774"/>
              <a:gd name="T50" fmla="*/ 3752 w 12774"/>
              <a:gd name="T51" fmla="*/ 5828 h 12774"/>
              <a:gd name="T52" fmla="*/ 3273 w 12774"/>
              <a:gd name="T53" fmla="*/ 5349 h 12774"/>
              <a:gd name="T54" fmla="*/ 798 w 12774"/>
              <a:gd name="T55" fmla="*/ 11976 h 12774"/>
              <a:gd name="T56" fmla="*/ 798 w 12774"/>
              <a:gd name="T57" fmla="*/ 10379 h 12774"/>
              <a:gd name="T58" fmla="*/ 2395 w 12774"/>
              <a:gd name="T59" fmla="*/ 11976 h 12774"/>
              <a:gd name="T60" fmla="*/ 798 w 12774"/>
              <a:gd name="T61" fmla="*/ 11976 h 12774"/>
              <a:gd name="T62" fmla="*/ 3193 w 12774"/>
              <a:gd name="T63" fmla="*/ 11657 h 12774"/>
              <a:gd name="T64" fmla="*/ 1117 w 12774"/>
              <a:gd name="T65" fmla="*/ 9581 h 12774"/>
              <a:gd name="T66" fmla="*/ 9581 w 12774"/>
              <a:gd name="T67" fmla="*/ 1117 h 12774"/>
              <a:gd name="T68" fmla="*/ 11657 w 12774"/>
              <a:gd name="T69" fmla="*/ 3193 h 12774"/>
              <a:gd name="T70" fmla="*/ 3193 w 12774"/>
              <a:gd name="T71" fmla="*/ 11657 h 12774"/>
              <a:gd name="T72" fmla="*/ 11657 w 12774"/>
              <a:gd name="T73" fmla="*/ 9581 h 12774"/>
              <a:gd name="T74" fmla="*/ 9581 w 12774"/>
              <a:gd name="T75" fmla="*/ 11657 h 12774"/>
              <a:gd name="T76" fmla="*/ 9022 w 12774"/>
              <a:gd name="T77" fmla="*/ 11097 h 12774"/>
              <a:gd name="T78" fmla="*/ 10459 w 12774"/>
              <a:gd name="T79" fmla="*/ 9661 h 12774"/>
              <a:gd name="T80" fmla="*/ 9900 w 12774"/>
              <a:gd name="T81" fmla="*/ 9101 h 12774"/>
              <a:gd name="T82" fmla="*/ 8463 w 12774"/>
              <a:gd name="T83" fmla="*/ 10539 h 12774"/>
              <a:gd name="T84" fmla="*/ 7984 w 12774"/>
              <a:gd name="T85" fmla="*/ 10060 h 12774"/>
              <a:gd name="T86" fmla="*/ 9421 w 12774"/>
              <a:gd name="T87" fmla="*/ 8623 h 12774"/>
              <a:gd name="T88" fmla="*/ 8782 w 12774"/>
              <a:gd name="T89" fmla="*/ 8063 h 12774"/>
              <a:gd name="T90" fmla="*/ 7345 w 12774"/>
              <a:gd name="T91" fmla="*/ 9501 h 12774"/>
              <a:gd name="T92" fmla="*/ 6865 w 12774"/>
              <a:gd name="T93" fmla="*/ 9022 h 12774"/>
              <a:gd name="T94" fmla="*/ 8942 w 12774"/>
              <a:gd name="T95" fmla="*/ 6946 h 12774"/>
              <a:gd name="T96" fmla="*/ 11657 w 12774"/>
              <a:gd name="T97" fmla="*/ 9581 h 12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774" h="12774">
                <a:moveTo>
                  <a:pt x="12774" y="3193"/>
                </a:moveTo>
                <a:lnTo>
                  <a:pt x="9581" y="0"/>
                </a:lnTo>
                <a:lnTo>
                  <a:pt x="6387" y="3193"/>
                </a:lnTo>
                <a:lnTo>
                  <a:pt x="3193" y="0"/>
                </a:lnTo>
                <a:lnTo>
                  <a:pt x="0" y="3193"/>
                </a:lnTo>
                <a:lnTo>
                  <a:pt x="3193" y="6387"/>
                </a:lnTo>
                <a:lnTo>
                  <a:pt x="0" y="9581"/>
                </a:lnTo>
                <a:lnTo>
                  <a:pt x="0" y="12774"/>
                </a:lnTo>
                <a:lnTo>
                  <a:pt x="3193" y="12774"/>
                </a:lnTo>
                <a:lnTo>
                  <a:pt x="6387" y="9581"/>
                </a:lnTo>
                <a:lnTo>
                  <a:pt x="9581" y="12774"/>
                </a:lnTo>
                <a:lnTo>
                  <a:pt x="12774" y="9581"/>
                </a:lnTo>
                <a:lnTo>
                  <a:pt x="9581" y="6387"/>
                </a:lnTo>
                <a:lnTo>
                  <a:pt x="12774" y="3193"/>
                </a:lnTo>
                <a:close/>
                <a:moveTo>
                  <a:pt x="3273" y="5349"/>
                </a:moveTo>
                <a:lnTo>
                  <a:pt x="4630" y="3992"/>
                </a:lnTo>
                <a:lnTo>
                  <a:pt x="4072" y="3433"/>
                </a:lnTo>
                <a:lnTo>
                  <a:pt x="2714" y="4790"/>
                </a:lnTo>
                <a:lnTo>
                  <a:pt x="2235" y="4311"/>
                </a:lnTo>
                <a:lnTo>
                  <a:pt x="3673" y="2875"/>
                </a:lnTo>
                <a:lnTo>
                  <a:pt x="3033" y="2315"/>
                </a:lnTo>
                <a:lnTo>
                  <a:pt x="1677" y="3753"/>
                </a:lnTo>
                <a:lnTo>
                  <a:pt x="1117" y="3194"/>
                </a:lnTo>
                <a:lnTo>
                  <a:pt x="3193" y="1118"/>
                </a:lnTo>
                <a:lnTo>
                  <a:pt x="5827" y="3752"/>
                </a:lnTo>
                <a:lnTo>
                  <a:pt x="3752" y="5828"/>
                </a:lnTo>
                <a:lnTo>
                  <a:pt x="3273" y="5349"/>
                </a:lnTo>
                <a:close/>
                <a:moveTo>
                  <a:pt x="798" y="11976"/>
                </a:moveTo>
                <a:lnTo>
                  <a:pt x="798" y="10379"/>
                </a:lnTo>
                <a:lnTo>
                  <a:pt x="2395" y="11976"/>
                </a:lnTo>
                <a:lnTo>
                  <a:pt x="798" y="11976"/>
                </a:lnTo>
                <a:close/>
                <a:moveTo>
                  <a:pt x="3193" y="11657"/>
                </a:moveTo>
                <a:lnTo>
                  <a:pt x="1117" y="9581"/>
                </a:lnTo>
                <a:lnTo>
                  <a:pt x="9581" y="1117"/>
                </a:lnTo>
                <a:lnTo>
                  <a:pt x="11657" y="3193"/>
                </a:lnTo>
                <a:lnTo>
                  <a:pt x="3193" y="11657"/>
                </a:lnTo>
                <a:close/>
                <a:moveTo>
                  <a:pt x="11657" y="9581"/>
                </a:moveTo>
                <a:lnTo>
                  <a:pt x="9581" y="11657"/>
                </a:lnTo>
                <a:lnTo>
                  <a:pt x="9022" y="11097"/>
                </a:lnTo>
                <a:lnTo>
                  <a:pt x="10459" y="9661"/>
                </a:lnTo>
                <a:lnTo>
                  <a:pt x="9900" y="9101"/>
                </a:lnTo>
                <a:lnTo>
                  <a:pt x="8463" y="10539"/>
                </a:lnTo>
                <a:lnTo>
                  <a:pt x="7984" y="10060"/>
                </a:lnTo>
                <a:lnTo>
                  <a:pt x="9421" y="8623"/>
                </a:lnTo>
                <a:lnTo>
                  <a:pt x="8782" y="8063"/>
                </a:lnTo>
                <a:lnTo>
                  <a:pt x="7345" y="9501"/>
                </a:lnTo>
                <a:lnTo>
                  <a:pt x="6865" y="9022"/>
                </a:lnTo>
                <a:lnTo>
                  <a:pt x="8942" y="6946"/>
                </a:lnTo>
                <a:lnTo>
                  <a:pt x="11657" y="9581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A684F6B-1BED-4F46-8EA9-CF48C8FDD515}"/>
              </a:ext>
            </a:extLst>
          </p:cNvPr>
          <p:cNvSpPr/>
          <p:nvPr/>
        </p:nvSpPr>
        <p:spPr>
          <a:xfrm>
            <a:off x="4477629" y="5308316"/>
            <a:ext cx="7521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IO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793B991F-BC2C-42CE-8392-C5F8B21AC61A}"/>
              </a:ext>
            </a:extLst>
          </p:cNvPr>
          <p:cNvSpPr/>
          <p:nvPr/>
        </p:nvSpPr>
        <p:spPr>
          <a:xfrm>
            <a:off x="4504646" y="4705916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" name="任意多边形: 形状 69">
            <a:extLst>
              <a:ext uri="{FF2B5EF4-FFF2-40B4-BE49-F238E27FC236}">
                <a16:creationId xmlns:a16="http://schemas.microsoft.com/office/drawing/2014/main" id="{5F67F506-5BDF-4FE4-9B72-9E7249AC79C1}"/>
              </a:ext>
            </a:extLst>
          </p:cNvPr>
          <p:cNvSpPr>
            <a:spLocks noChangeAspect="1"/>
          </p:cNvSpPr>
          <p:nvPr/>
        </p:nvSpPr>
        <p:spPr>
          <a:xfrm>
            <a:off x="4645553" y="4830910"/>
            <a:ext cx="318786" cy="318786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473DDAC-3390-42A1-9A60-2B9EDD564A43}"/>
              </a:ext>
            </a:extLst>
          </p:cNvPr>
          <p:cNvSpPr/>
          <p:nvPr/>
        </p:nvSpPr>
        <p:spPr>
          <a:xfrm>
            <a:off x="7108698" y="530831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专有加速引擎</a:t>
            </a: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AF6DA19D-B9CC-4031-BF29-90B166090D59}"/>
              </a:ext>
            </a:extLst>
          </p:cNvPr>
          <p:cNvSpPr/>
          <p:nvPr/>
        </p:nvSpPr>
        <p:spPr>
          <a:xfrm>
            <a:off x="7390589" y="4705916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DB20E4A-70DC-460F-9D0B-6523AA6DEFBD}"/>
              </a:ext>
            </a:extLst>
          </p:cNvPr>
          <p:cNvSpPr>
            <a:spLocks noChangeAspect="1"/>
          </p:cNvSpPr>
          <p:nvPr/>
        </p:nvSpPr>
        <p:spPr>
          <a:xfrm>
            <a:off x="7521001" y="4830910"/>
            <a:ext cx="318786" cy="318786"/>
          </a:xfrm>
          <a:custGeom>
            <a:avLst/>
            <a:gdLst>
              <a:gd name="T0" fmla="*/ 7240 w 8720"/>
              <a:gd name="T1" fmla="*/ 8720 h 8720"/>
              <a:gd name="T2" fmla="*/ 1480 w 8720"/>
              <a:gd name="T3" fmla="*/ 8720 h 8720"/>
              <a:gd name="T4" fmla="*/ 0 w 8720"/>
              <a:gd name="T5" fmla="*/ 7240 h 8720"/>
              <a:gd name="T6" fmla="*/ 0 w 8720"/>
              <a:gd name="T7" fmla="*/ 1480 h 8720"/>
              <a:gd name="T8" fmla="*/ 1480 w 8720"/>
              <a:gd name="T9" fmla="*/ 0 h 8720"/>
              <a:gd name="T10" fmla="*/ 7200 w 8720"/>
              <a:gd name="T11" fmla="*/ 0 h 8720"/>
              <a:gd name="T12" fmla="*/ 8680 w 8720"/>
              <a:gd name="T13" fmla="*/ 1480 h 8720"/>
              <a:gd name="T14" fmla="*/ 8680 w 8720"/>
              <a:gd name="T15" fmla="*/ 7200 h 8720"/>
              <a:gd name="T16" fmla="*/ 7240 w 8720"/>
              <a:gd name="T17" fmla="*/ 8720 h 8720"/>
              <a:gd name="T18" fmla="*/ 2800 w 8720"/>
              <a:gd name="T19" fmla="*/ 7480 h 8720"/>
              <a:gd name="T20" fmla="*/ 5280 w 8720"/>
              <a:gd name="T21" fmla="*/ 7480 h 8720"/>
              <a:gd name="T22" fmla="*/ 5600 w 8720"/>
              <a:gd name="T23" fmla="*/ 7160 h 8720"/>
              <a:gd name="T24" fmla="*/ 5280 w 8720"/>
              <a:gd name="T25" fmla="*/ 6840 h 8720"/>
              <a:gd name="T26" fmla="*/ 2800 w 8720"/>
              <a:gd name="T27" fmla="*/ 6840 h 8720"/>
              <a:gd name="T28" fmla="*/ 2480 w 8720"/>
              <a:gd name="T29" fmla="*/ 7160 h 8720"/>
              <a:gd name="T30" fmla="*/ 2800 w 8720"/>
              <a:gd name="T31" fmla="*/ 7480 h 8720"/>
              <a:gd name="T32" fmla="*/ 7280 w 8720"/>
              <a:gd name="T33" fmla="*/ 2040 h 8720"/>
              <a:gd name="T34" fmla="*/ 6520 w 8720"/>
              <a:gd name="T35" fmla="*/ 2000 h 8720"/>
              <a:gd name="T36" fmla="*/ 4080 w 8720"/>
              <a:gd name="T37" fmla="*/ 4280 h 8720"/>
              <a:gd name="T38" fmla="*/ 2840 w 8720"/>
              <a:gd name="T39" fmla="*/ 3120 h 8720"/>
              <a:gd name="T40" fmla="*/ 2080 w 8720"/>
              <a:gd name="T41" fmla="*/ 3160 h 8720"/>
              <a:gd name="T42" fmla="*/ 2040 w 8720"/>
              <a:gd name="T43" fmla="*/ 3880 h 8720"/>
              <a:gd name="T44" fmla="*/ 3680 w 8720"/>
              <a:gd name="T45" fmla="*/ 5440 h 8720"/>
              <a:gd name="T46" fmla="*/ 3720 w 8720"/>
              <a:gd name="T47" fmla="*/ 5480 h 8720"/>
              <a:gd name="T48" fmla="*/ 4040 w 8720"/>
              <a:gd name="T49" fmla="*/ 5600 h 8720"/>
              <a:gd name="T50" fmla="*/ 4120 w 8720"/>
              <a:gd name="T51" fmla="*/ 5600 h 8720"/>
              <a:gd name="T52" fmla="*/ 4440 w 8720"/>
              <a:gd name="T53" fmla="*/ 5480 h 8720"/>
              <a:gd name="T54" fmla="*/ 4480 w 8720"/>
              <a:gd name="T55" fmla="*/ 5440 h 8720"/>
              <a:gd name="T56" fmla="*/ 7320 w 8720"/>
              <a:gd name="T57" fmla="*/ 2760 h 8720"/>
              <a:gd name="T58" fmla="*/ 7280 w 8720"/>
              <a:gd name="T59" fmla="*/ 2040 h 8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20" h="8720">
                <a:moveTo>
                  <a:pt x="7240" y="8720"/>
                </a:moveTo>
                <a:lnTo>
                  <a:pt x="1480" y="8720"/>
                </a:lnTo>
                <a:cubicBezTo>
                  <a:pt x="640" y="8720"/>
                  <a:pt x="0" y="8040"/>
                  <a:pt x="0" y="7240"/>
                </a:cubicBezTo>
                <a:lnTo>
                  <a:pt x="0" y="1480"/>
                </a:lnTo>
                <a:cubicBezTo>
                  <a:pt x="0" y="640"/>
                  <a:pt x="680" y="0"/>
                  <a:pt x="1480" y="0"/>
                </a:cubicBezTo>
                <a:lnTo>
                  <a:pt x="7200" y="0"/>
                </a:lnTo>
                <a:cubicBezTo>
                  <a:pt x="8040" y="0"/>
                  <a:pt x="8680" y="680"/>
                  <a:pt x="8680" y="1480"/>
                </a:cubicBezTo>
                <a:lnTo>
                  <a:pt x="8680" y="7200"/>
                </a:lnTo>
                <a:cubicBezTo>
                  <a:pt x="8720" y="8040"/>
                  <a:pt x="8040" y="8720"/>
                  <a:pt x="7240" y="8720"/>
                </a:cubicBezTo>
                <a:close/>
                <a:moveTo>
                  <a:pt x="2800" y="7480"/>
                </a:moveTo>
                <a:lnTo>
                  <a:pt x="5280" y="7480"/>
                </a:lnTo>
                <a:cubicBezTo>
                  <a:pt x="5440" y="7480"/>
                  <a:pt x="5600" y="7360"/>
                  <a:pt x="5600" y="7160"/>
                </a:cubicBezTo>
                <a:cubicBezTo>
                  <a:pt x="5600" y="6960"/>
                  <a:pt x="5480" y="6840"/>
                  <a:pt x="5280" y="6840"/>
                </a:cubicBezTo>
                <a:lnTo>
                  <a:pt x="2800" y="6840"/>
                </a:lnTo>
                <a:cubicBezTo>
                  <a:pt x="2640" y="6840"/>
                  <a:pt x="2480" y="6960"/>
                  <a:pt x="2480" y="7160"/>
                </a:cubicBezTo>
                <a:cubicBezTo>
                  <a:pt x="2480" y="7360"/>
                  <a:pt x="2640" y="7480"/>
                  <a:pt x="2800" y="7480"/>
                </a:cubicBezTo>
                <a:close/>
                <a:moveTo>
                  <a:pt x="7280" y="2040"/>
                </a:moveTo>
                <a:cubicBezTo>
                  <a:pt x="7040" y="1840"/>
                  <a:pt x="6720" y="1800"/>
                  <a:pt x="6520" y="2000"/>
                </a:cubicBezTo>
                <a:lnTo>
                  <a:pt x="4080" y="4280"/>
                </a:lnTo>
                <a:lnTo>
                  <a:pt x="2840" y="3120"/>
                </a:lnTo>
                <a:cubicBezTo>
                  <a:pt x="2640" y="2920"/>
                  <a:pt x="2280" y="2960"/>
                  <a:pt x="2080" y="3160"/>
                </a:cubicBezTo>
                <a:cubicBezTo>
                  <a:pt x="1840" y="3360"/>
                  <a:pt x="1840" y="3680"/>
                  <a:pt x="2040" y="3880"/>
                </a:cubicBezTo>
                <a:lnTo>
                  <a:pt x="3680" y="5440"/>
                </a:lnTo>
                <a:lnTo>
                  <a:pt x="3720" y="5480"/>
                </a:lnTo>
                <a:cubicBezTo>
                  <a:pt x="3800" y="5560"/>
                  <a:pt x="3920" y="5600"/>
                  <a:pt x="4040" y="5600"/>
                </a:cubicBezTo>
                <a:lnTo>
                  <a:pt x="4120" y="5600"/>
                </a:lnTo>
                <a:cubicBezTo>
                  <a:pt x="4240" y="5600"/>
                  <a:pt x="4360" y="5560"/>
                  <a:pt x="4440" y="5480"/>
                </a:cubicBezTo>
                <a:lnTo>
                  <a:pt x="4480" y="5440"/>
                </a:lnTo>
                <a:lnTo>
                  <a:pt x="7320" y="2760"/>
                </a:lnTo>
                <a:cubicBezTo>
                  <a:pt x="7520" y="2560"/>
                  <a:pt x="7520" y="2240"/>
                  <a:pt x="7280" y="204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A43A8233-B711-4644-A82C-00222CBE2287}"/>
              </a:ext>
            </a:extLst>
          </p:cNvPr>
          <p:cNvSpPr/>
          <p:nvPr/>
        </p:nvSpPr>
        <p:spPr>
          <a:xfrm>
            <a:off x="6861271" y="5648612"/>
            <a:ext cx="17567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加解密卸载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释放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算力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6AC6A45-1BE8-4A25-88ED-720FB9C2BA83}"/>
              </a:ext>
            </a:extLst>
          </p:cNvPr>
          <p:cNvSpPr/>
          <p:nvPr/>
        </p:nvSpPr>
        <p:spPr>
          <a:xfrm>
            <a:off x="3839190" y="5648612"/>
            <a:ext cx="19315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SR-IOV</a:t>
            </a: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灵活且高性能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C29696B7-2F6D-4CFB-B5C2-4CBBBFE87EBC}"/>
              </a:ext>
            </a:extLst>
          </p:cNvPr>
          <p:cNvSpPr/>
          <p:nvPr/>
        </p:nvSpPr>
        <p:spPr>
          <a:xfrm>
            <a:off x="2625615" y="5645918"/>
            <a:ext cx="14468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大页内存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高效访问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AE67411-6199-4567-9406-2247C8EA4FA7}"/>
              </a:ext>
            </a:extLst>
          </p:cNvPr>
          <p:cNvSpPr/>
          <p:nvPr/>
        </p:nvSpPr>
        <p:spPr>
          <a:xfrm>
            <a:off x="782531" y="5610563"/>
            <a:ext cx="2053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NUMA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智能调度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就近计算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FF430436-5EC8-4F42-B790-DEEB124C0E5D}"/>
              </a:ext>
            </a:extLst>
          </p:cNvPr>
          <p:cNvSpPr/>
          <p:nvPr/>
        </p:nvSpPr>
        <p:spPr>
          <a:xfrm>
            <a:off x="8823604" y="5308316"/>
            <a:ext cx="946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虚机</a:t>
            </a:r>
            <a:r>
              <a:rPr kumimoji="0" lang="en-US" altLang="zh-CN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QOS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52722F13-3896-492D-8447-8C2959AB298A}"/>
              </a:ext>
            </a:extLst>
          </p:cNvPr>
          <p:cNvSpPr/>
          <p:nvPr/>
        </p:nvSpPr>
        <p:spPr>
          <a:xfrm>
            <a:off x="8947599" y="4705916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0" name="任意多边形: 形状 79">
            <a:extLst>
              <a:ext uri="{FF2B5EF4-FFF2-40B4-BE49-F238E27FC236}">
                <a16:creationId xmlns:a16="http://schemas.microsoft.com/office/drawing/2014/main" id="{FBB1F280-DAEB-4766-BE9E-7ACEE5063B6F}"/>
              </a:ext>
            </a:extLst>
          </p:cNvPr>
          <p:cNvSpPr>
            <a:spLocks noChangeAspect="1"/>
          </p:cNvSpPr>
          <p:nvPr/>
        </p:nvSpPr>
        <p:spPr>
          <a:xfrm>
            <a:off x="9078012" y="4830910"/>
            <a:ext cx="318786" cy="318786"/>
          </a:xfrm>
          <a:custGeom>
            <a:avLst/>
            <a:gdLst>
              <a:gd name="T0" fmla="*/ 7240 w 8720"/>
              <a:gd name="T1" fmla="*/ 8720 h 8720"/>
              <a:gd name="T2" fmla="*/ 1480 w 8720"/>
              <a:gd name="T3" fmla="*/ 8720 h 8720"/>
              <a:gd name="T4" fmla="*/ 0 w 8720"/>
              <a:gd name="T5" fmla="*/ 7240 h 8720"/>
              <a:gd name="T6" fmla="*/ 0 w 8720"/>
              <a:gd name="T7" fmla="*/ 1480 h 8720"/>
              <a:gd name="T8" fmla="*/ 1480 w 8720"/>
              <a:gd name="T9" fmla="*/ 0 h 8720"/>
              <a:gd name="T10" fmla="*/ 7200 w 8720"/>
              <a:gd name="T11" fmla="*/ 0 h 8720"/>
              <a:gd name="T12" fmla="*/ 8680 w 8720"/>
              <a:gd name="T13" fmla="*/ 1480 h 8720"/>
              <a:gd name="T14" fmla="*/ 8680 w 8720"/>
              <a:gd name="T15" fmla="*/ 7200 h 8720"/>
              <a:gd name="T16" fmla="*/ 7240 w 8720"/>
              <a:gd name="T17" fmla="*/ 8720 h 8720"/>
              <a:gd name="T18" fmla="*/ 2800 w 8720"/>
              <a:gd name="T19" fmla="*/ 7480 h 8720"/>
              <a:gd name="T20" fmla="*/ 5280 w 8720"/>
              <a:gd name="T21" fmla="*/ 7480 h 8720"/>
              <a:gd name="T22" fmla="*/ 5600 w 8720"/>
              <a:gd name="T23" fmla="*/ 7160 h 8720"/>
              <a:gd name="T24" fmla="*/ 5280 w 8720"/>
              <a:gd name="T25" fmla="*/ 6840 h 8720"/>
              <a:gd name="T26" fmla="*/ 2800 w 8720"/>
              <a:gd name="T27" fmla="*/ 6840 h 8720"/>
              <a:gd name="T28" fmla="*/ 2480 w 8720"/>
              <a:gd name="T29" fmla="*/ 7160 h 8720"/>
              <a:gd name="T30" fmla="*/ 2800 w 8720"/>
              <a:gd name="T31" fmla="*/ 7480 h 8720"/>
              <a:gd name="T32" fmla="*/ 7280 w 8720"/>
              <a:gd name="T33" fmla="*/ 2040 h 8720"/>
              <a:gd name="T34" fmla="*/ 6520 w 8720"/>
              <a:gd name="T35" fmla="*/ 2000 h 8720"/>
              <a:gd name="T36" fmla="*/ 4080 w 8720"/>
              <a:gd name="T37" fmla="*/ 4280 h 8720"/>
              <a:gd name="T38" fmla="*/ 2840 w 8720"/>
              <a:gd name="T39" fmla="*/ 3120 h 8720"/>
              <a:gd name="T40" fmla="*/ 2080 w 8720"/>
              <a:gd name="T41" fmla="*/ 3160 h 8720"/>
              <a:gd name="T42" fmla="*/ 2040 w 8720"/>
              <a:gd name="T43" fmla="*/ 3880 h 8720"/>
              <a:gd name="T44" fmla="*/ 3680 w 8720"/>
              <a:gd name="T45" fmla="*/ 5440 h 8720"/>
              <a:gd name="T46" fmla="*/ 3720 w 8720"/>
              <a:gd name="T47" fmla="*/ 5480 h 8720"/>
              <a:gd name="T48" fmla="*/ 4040 w 8720"/>
              <a:gd name="T49" fmla="*/ 5600 h 8720"/>
              <a:gd name="T50" fmla="*/ 4120 w 8720"/>
              <a:gd name="T51" fmla="*/ 5600 h 8720"/>
              <a:gd name="T52" fmla="*/ 4440 w 8720"/>
              <a:gd name="T53" fmla="*/ 5480 h 8720"/>
              <a:gd name="T54" fmla="*/ 4480 w 8720"/>
              <a:gd name="T55" fmla="*/ 5440 h 8720"/>
              <a:gd name="T56" fmla="*/ 7320 w 8720"/>
              <a:gd name="T57" fmla="*/ 2760 h 8720"/>
              <a:gd name="T58" fmla="*/ 7280 w 8720"/>
              <a:gd name="T59" fmla="*/ 2040 h 8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720" h="8720">
                <a:moveTo>
                  <a:pt x="7240" y="8720"/>
                </a:moveTo>
                <a:lnTo>
                  <a:pt x="1480" y="8720"/>
                </a:lnTo>
                <a:cubicBezTo>
                  <a:pt x="640" y="8720"/>
                  <a:pt x="0" y="8040"/>
                  <a:pt x="0" y="7240"/>
                </a:cubicBezTo>
                <a:lnTo>
                  <a:pt x="0" y="1480"/>
                </a:lnTo>
                <a:cubicBezTo>
                  <a:pt x="0" y="640"/>
                  <a:pt x="680" y="0"/>
                  <a:pt x="1480" y="0"/>
                </a:cubicBezTo>
                <a:lnTo>
                  <a:pt x="7200" y="0"/>
                </a:lnTo>
                <a:cubicBezTo>
                  <a:pt x="8040" y="0"/>
                  <a:pt x="8680" y="680"/>
                  <a:pt x="8680" y="1480"/>
                </a:cubicBezTo>
                <a:lnTo>
                  <a:pt x="8680" y="7200"/>
                </a:lnTo>
                <a:cubicBezTo>
                  <a:pt x="8720" y="8040"/>
                  <a:pt x="8040" y="8720"/>
                  <a:pt x="7240" y="8720"/>
                </a:cubicBezTo>
                <a:close/>
                <a:moveTo>
                  <a:pt x="2800" y="7480"/>
                </a:moveTo>
                <a:lnTo>
                  <a:pt x="5280" y="7480"/>
                </a:lnTo>
                <a:cubicBezTo>
                  <a:pt x="5440" y="7480"/>
                  <a:pt x="5600" y="7360"/>
                  <a:pt x="5600" y="7160"/>
                </a:cubicBezTo>
                <a:cubicBezTo>
                  <a:pt x="5600" y="6960"/>
                  <a:pt x="5480" y="6840"/>
                  <a:pt x="5280" y="6840"/>
                </a:cubicBezTo>
                <a:lnTo>
                  <a:pt x="2800" y="6840"/>
                </a:lnTo>
                <a:cubicBezTo>
                  <a:pt x="2640" y="6840"/>
                  <a:pt x="2480" y="6960"/>
                  <a:pt x="2480" y="7160"/>
                </a:cubicBezTo>
                <a:cubicBezTo>
                  <a:pt x="2480" y="7360"/>
                  <a:pt x="2640" y="7480"/>
                  <a:pt x="2800" y="7480"/>
                </a:cubicBezTo>
                <a:close/>
                <a:moveTo>
                  <a:pt x="7280" y="2040"/>
                </a:moveTo>
                <a:cubicBezTo>
                  <a:pt x="7040" y="1840"/>
                  <a:pt x="6720" y="1800"/>
                  <a:pt x="6520" y="2000"/>
                </a:cubicBezTo>
                <a:lnTo>
                  <a:pt x="4080" y="4280"/>
                </a:lnTo>
                <a:lnTo>
                  <a:pt x="2840" y="3120"/>
                </a:lnTo>
                <a:cubicBezTo>
                  <a:pt x="2640" y="2920"/>
                  <a:pt x="2280" y="2960"/>
                  <a:pt x="2080" y="3160"/>
                </a:cubicBezTo>
                <a:cubicBezTo>
                  <a:pt x="1840" y="3360"/>
                  <a:pt x="1840" y="3680"/>
                  <a:pt x="2040" y="3880"/>
                </a:cubicBezTo>
                <a:lnTo>
                  <a:pt x="3680" y="5440"/>
                </a:lnTo>
                <a:lnTo>
                  <a:pt x="3720" y="5480"/>
                </a:lnTo>
                <a:cubicBezTo>
                  <a:pt x="3800" y="5560"/>
                  <a:pt x="3920" y="5600"/>
                  <a:pt x="4040" y="5600"/>
                </a:cubicBezTo>
                <a:lnTo>
                  <a:pt x="4120" y="5600"/>
                </a:lnTo>
                <a:cubicBezTo>
                  <a:pt x="4240" y="5600"/>
                  <a:pt x="4360" y="5560"/>
                  <a:pt x="4440" y="5480"/>
                </a:cubicBezTo>
                <a:lnTo>
                  <a:pt x="4480" y="5440"/>
                </a:lnTo>
                <a:lnTo>
                  <a:pt x="7320" y="2760"/>
                </a:lnTo>
                <a:cubicBezTo>
                  <a:pt x="7520" y="2560"/>
                  <a:pt x="7520" y="2240"/>
                  <a:pt x="7280" y="2040"/>
                </a:cubicBez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FD181D0-A0DB-4251-AB6F-F5EC2BBA994A}"/>
              </a:ext>
            </a:extLst>
          </p:cNvPr>
          <p:cNvSpPr/>
          <p:nvPr/>
        </p:nvSpPr>
        <p:spPr>
          <a:xfrm>
            <a:off x="8389062" y="5648612"/>
            <a:ext cx="17567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、内存、</a:t>
            </a: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IO QOS</a:t>
            </a: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重要业务优先保障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820200E-DAD8-4F7D-9B4D-F601ED2BB736}"/>
              </a:ext>
            </a:extLst>
          </p:cNvPr>
          <p:cNvSpPr txBox="1"/>
          <p:nvPr/>
        </p:nvSpPr>
        <p:spPr>
          <a:xfrm>
            <a:off x="10195788" y="4767989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端到端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83" name="梯形 82">
            <a:extLst>
              <a:ext uri="{FF2B5EF4-FFF2-40B4-BE49-F238E27FC236}">
                <a16:creationId xmlns:a16="http://schemas.microsoft.com/office/drawing/2014/main" id="{2EE0BBDA-1934-4096-9B4A-1012BA774724}"/>
              </a:ext>
            </a:extLst>
          </p:cNvPr>
          <p:cNvSpPr/>
          <p:nvPr/>
        </p:nvSpPr>
        <p:spPr>
          <a:xfrm>
            <a:off x="5566938" y="5276174"/>
            <a:ext cx="1410282" cy="318786"/>
          </a:xfrm>
          <a:prstGeom prst="trapezoid">
            <a:avLst>
              <a:gd name="adj" fmla="val 78689"/>
            </a:avLst>
          </a:prstGeom>
          <a:gradFill>
            <a:gsLst>
              <a:gs pos="0">
                <a:sysClr val="windowText" lastClr="000000">
                  <a:lumMod val="50000"/>
                  <a:lumOff val="50000"/>
                  <a:alpha val="20000"/>
                </a:sysClr>
              </a:gs>
              <a:gs pos="31000">
                <a:sysClr val="windowText" lastClr="000000">
                  <a:lumMod val="50000"/>
                  <a:lumOff val="50000"/>
                  <a:alpha val="0"/>
                </a:sysClr>
              </a:gs>
            </a:gsLst>
            <a:lin ang="16200000" scaled="1"/>
          </a:gradFill>
          <a:ln w="9525" cap="flat" cmpd="sng" algn="ctr">
            <a:gradFill flip="none" rotWithShape="1">
              <a:gsLst>
                <a:gs pos="42000">
                  <a:sysClr val="windowText" lastClr="000000">
                    <a:lumMod val="50000"/>
                    <a:lumOff val="50000"/>
                    <a:alpha val="0"/>
                  </a:sysClr>
                </a:gs>
                <a:gs pos="100000">
                  <a:sysClr val="windowText" lastClr="000000">
                    <a:lumMod val="50000"/>
                    <a:lumOff val="5000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b"/>
          <a:lstStyle/>
          <a:p>
            <a:pPr marL="0" marR="0" lvl="0" indent="0" algn="ctr" defTabSz="27759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D1325B45-B2E9-4961-86B0-4F0F64D5C145}"/>
              </a:ext>
            </a:extLst>
          </p:cNvPr>
          <p:cNvSpPr/>
          <p:nvPr/>
        </p:nvSpPr>
        <p:spPr>
          <a:xfrm>
            <a:off x="6036957" y="5303365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存储</a:t>
            </a: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1F638726-C5A9-4745-B1D7-CB713B64BEA6}"/>
              </a:ext>
            </a:extLst>
          </p:cNvPr>
          <p:cNvSpPr/>
          <p:nvPr/>
        </p:nvSpPr>
        <p:spPr>
          <a:xfrm>
            <a:off x="5959780" y="4700965"/>
            <a:ext cx="579611" cy="579612"/>
          </a:xfrm>
          <a:prstGeom prst="ellipse">
            <a:avLst/>
          </a:prstGeom>
          <a:solidFill>
            <a:srgbClr val="FF0000"/>
          </a:solidFill>
          <a:ln w="6350" cap="flat" cmpd="sng" algn="ctr">
            <a:solidFill>
              <a:srgbClr val="F3F6F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lIns="27213" tIns="13606" rIns="27213" bIns="13606" anchor="ctr" anchorCtr="1"/>
          <a:lstStyle/>
          <a:p>
            <a:pPr marL="0" marR="0" lvl="0" indent="-53463" algn="ctr" defTabSz="362742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CC9900"/>
              </a:buClr>
              <a:buSzPct val="100000"/>
              <a:buFontTx/>
              <a:buNone/>
              <a:tabLst/>
              <a:defRPr/>
            </a:pPr>
            <a:endParaRPr kumimoji="0" lang="zh-CN" altLang="en-US" sz="1050" b="0" i="0" u="none" strike="noStrike" kern="0" cap="none" spc="0" normalizeH="0" baseline="0" noProof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6" name="任意多边形: 形状 85">
            <a:extLst>
              <a:ext uri="{FF2B5EF4-FFF2-40B4-BE49-F238E27FC236}">
                <a16:creationId xmlns:a16="http://schemas.microsoft.com/office/drawing/2014/main" id="{6C815DC7-D8A1-4D8A-B459-EFEFDBE9579E}"/>
              </a:ext>
            </a:extLst>
          </p:cNvPr>
          <p:cNvSpPr>
            <a:spLocks noChangeAspect="1"/>
          </p:cNvSpPr>
          <p:nvPr/>
        </p:nvSpPr>
        <p:spPr>
          <a:xfrm>
            <a:off x="6100687" y="4825959"/>
            <a:ext cx="318786" cy="318786"/>
          </a:xfrm>
          <a:custGeom>
            <a:avLst/>
            <a:gdLst>
              <a:gd name="T0" fmla="*/ 1709 w 2386"/>
              <a:gd name="T1" fmla="*/ 1355 h 2444"/>
              <a:gd name="T2" fmla="*/ 1709 w 2386"/>
              <a:gd name="T3" fmla="*/ 959 h 2444"/>
              <a:gd name="T4" fmla="*/ 1002 w 2386"/>
              <a:gd name="T5" fmla="*/ 959 h 2444"/>
              <a:gd name="T6" fmla="*/ 1002 w 2386"/>
              <a:gd name="T7" fmla="*/ 396 h 2444"/>
              <a:gd name="T8" fmla="*/ 1709 w 2386"/>
              <a:gd name="T9" fmla="*/ 396 h 2444"/>
              <a:gd name="T10" fmla="*/ 1709 w 2386"/>
              <a:gd name="T11" fmla="*/ 0 h 2444"/>
              <a:gd name="T12" fmla="*/ 2386 w 2386"/>
              <a:gd name="T13" fmla="*/ 678 h 2444"/>
              <a:gd name="T14" fmla="*/ 1709 w 2386"/>
              <a:gd name="T15" fmla="*/ 1355 h 2444"/>
              <a:gd name="T16" fmla="*/ 0 w 2386"/>
              <a:gd name="T17" fmla="*/ 1766 h 2444"/>
              <a:gd name="T18" fmla="*/ 677 w 2386"/>
              <a:gd name="T19" fmla="*/ 2444 h 2444"/>
              <a:gd name="T20" fmla="*/ 677 w 2386"/>
              <a:gd name="T21" fmla="*/ 2048 h 2444"/>
              <a:gd name="T22" fmla="*/ 1384 w 2386"/>
              <a:gd name="T23" fmla="*/ 2048 h 2444"/>
              <a:gd name="T24" fmla="*/ 1384 w 2386"/>
              <a:gd name="T25" fmla="*/ 1484 h 2444"/>
              <a:gd name="T26" fmla="*/ 677 w 2386"/>
              <a:gd name="T27" fmla="*/ 1484 h 2444"/>
              <a:gd name="T28" fmla="*/ 677 w 2386"/>
              <a:gd name="T29" fmla="*/ 1088 h 2444"/>
              <a:gd name="T30" fmla="*/ 0 w 2386"/>
              <a:gd name="T31" fmla="*/ 1766 h 2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386" h="2444">
                <a:moveTo>
                  <a:pt x="1709" y="1355"/>
                </a:moveTo>
                <a:lnTo>
                  <a:pt x="1709" y="959"/>
                </a:lnTo>
                <a:lnTo>
                  <a:pt x="1002" y="959"/>
                </a:lnTo>
                <a:lnTo>
                  <a:pt x="1002" y="396"/>
                </a:lnTo>
                <a:lnTo>
                  <a:pt x="1709" y="396"/>
                </a:lnTo>
                <a:lnTo>
                  <a:pt x="1709" y="0"/>
                </a:lnTo>
                <a:lnTo>
                  <a:pt x="2386" y="678"/>
                </a:lnTo>
                <a:lnTo>
                  <a:pt x="1709" y="1355"/>
                </a:lnTo>
                <a:close/>
                <a:moveTo>
                  <a:pt x="0" y="1766"/>
                </a:moveTo>
                <a:lnTo>
                  <a:pt x="677" y="2444"/>
                </a:lnTo>
                <a:lnTo>
                  <a:pt x="677" y="2048"/>
                </a:lnTo>
                <a:lnTo>
                  <a:pt x="1384" y="2048"/>
                </a:lnTo>
                <a:lnTo>
                  <a:pt x="1384" y="1484"/>
                </a:lnTo>
                <a:lnTo>
                  <a:pt x="677" y="1484"/>
                </a:lnTo>
                <a:lnTo>
                  <a:pt x="677" y="1088"/>
                </a:lnTo>
                <a:lnTo>
                  <a:pt x="0" y="1766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0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3E4F1E6-E48E-4A78-912F-FC6B96B78F4E}"/>
              </a:ext>
            </a:extLst>
          </p:cNvPr>
          <p:cNvSpPr/>
          <p:nvPr/>
        </p:nvSpPr>
        <p:spPr>
          <a:xfrm>
            <a:off x="5294324" y="5643661"/>
            <a:ext cx="193151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NVME SSD</a:t>
            </a:r>
          </a:p>
          <a:p>
            <a:pPr marL="0" marR="0" lvl="0" indent="0" algn="ctr" defTabSz="4386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高性能全闪存</a:t>
            </a:r>
            <a:endParaRPr kumimoji="0" lang="en-US" altLang="zh-CN" sz="11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624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0266BE24-4AFC-4F21-8A97-C14D62294066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72E65997-808D-4B59-A5D2-1770CDA386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" id="{886E909F-05B4-48AF-A701-051276E55FC2}" vid="{8F5DCBFD-675E-40E8-976D-30904FA432AB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等线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超聚变ppt模板(16x9)</Template>
  <TotalTime>17</TotalTime>
  <Words>1302</Words>
  <Application>Microsoft Office PowerPoint</Application>
  <PresentationFormat>宽屏</PresentationFormat>
  <Paragraphs>293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 Regular</vt:lpstr>
      <vt:lpstr>FZLanTingHeiS-B-GB</vt:lpstr>
      <vt:lpstr>FZLanTingHeiS-R-GB</vt:lpstr>
      <vt:lpstr>Helvetica Neue</vt:lpstr>
      <vt:lpstr>Helvetica Neue Medium</vt:lpstr>
      <vt:lpstr>Intel Clear Hans Light</vt:lpstr>
      <vt:lpstr>IntelOne Text</vt:lpstr>
      <vt:lpstr>Microsoft YaHei Bold</vt:lpstr>
      <vt:lpstr>Microsoft YaHei Regular</vt:lpstr>
      <vt:lpstr>等线</vt:lpstr>
      <vt:lpstr>黑体</vt:lpstr>
      <vt:lpstr>宋体</vt:lpstr>
      <vt:lpstr>Microsoft YaHei</vt:lpstr>
      <vt:lpstr>Microsoft YaHei</vt:lpstr>
      <vt:lpstr>Arial</vt:lpstr>
      <vt:lpstr>Calibri</vt:lpstr>
      <vt:lpstr>Cambria Math</vt:lpstr>
      <vt:lpstr>Wingdings</vt:lpstr>
      <vt:lpstr>Office 主题</vt:lpstr>
      <vt:lpstr>自定义设计方案</vt:lpstr>
      <vt:lpstr>2_自定义设计方案</vt:lpstr>
      <vt:lpstr>超融合虚拟化场景SPECVirt性能调优实践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wangxinpeng王新鹏</dc:creator>
  <cp:lastModifiedBy>huangzhaowei</cp:lastModifiedBy>
  <cp:revision>13</cp:revision>
  <dcterms:created xsi:type="dcterms:W3CDTF">2024-02-27T02:12:07Z</dcterms:created>
  <dcterms:modified xsi:type="dcterms:W3CDTF">2024-11-14T17:36:36Z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